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5"/>
  </p:notesMasterIdLst>
  <p:sldIdLst>
    <p:sldId id="256" r:id="rId2"/>
    <p:sldId id="265" r:id="rId3"/>
    <p:sldId id="271" r:id="rId4"/>
    <p:sldId id="269" r:id="rId5"/>
    <p:sldId id="1033" r:id="rId6"/>
    <p:sldId id="272" r:id="rId7"/>
    <p:sldId id="1034" r:id="rId8"/>
    <p:sldId id="1035" r:id="rId9"/>
    <p:sldId id="1037" r:id="rId10"/>
    <p:sldId id="1036" r:id="rId11"/>
    <p:sldId id="359" r:id="rId12"/>
    <p:sldId id="360" r:id="rId13"/>
    <p:sldId id="1038" r:id="rId14"/>
    <p:sldId id="1039" r:id="rId15"/>
    <p:sldId id="361" r:id="rId16"/>
    <p:sldId id="1041" r:id="rId17"/>
    <p:sldId id="1042" r:id="rId18"/>
    <p:sldId id="1043" r:id="rId19"/>
    <p:sldId id="1114" r:id="rId20"/>
    <p:sldId id="1115" r:id="rId21"/>
    <p:sldId id="1116" r:id="rId22"/>
    <p:sldId id="1117" r:id="rId23"/>
    <p:sldId id="1118" r:id="rId24"/>
    <p:sldId id="1119" r:id="rId25"/>
    <p:sldId id="1120" r:id="rId26"/>
    <p:sldId id="362" r:id="rId27"/>
    <p:sldId id="364" r:id="rId28"/>
    <p:sldId id="1122" r:id="rId29"/>
    <p:sldId id="1123" r:id="rId30"/>
    <p:sldId id="1124" r:id="rId31"/>
    <p:sldId id="1125" r:id="rId32"/>
    <p:sldId id="1126" r:id="rId33"/>
    <p:sldId id="374" r:id="rId34"/>
    <p:sldId id="375" r:id="rId35"/>
    <p:sldId id="1146" r:id="rId36"/>
    <p:sldId id="1145" r:id="rId37"/>
    <p:sldId id="1147" r:id="rId38"/>
    <p:sldId id="1148" r:id="rId39"/>
    <p:sldId id="1149" r:id="rId40"/>
    <p:sldId id="1150" r:id="rId41"/>
    <p:sldId id="1151" r:id="rId42"/>
    <p:sldId id="1152" r:id="rId43"/>
    <p:sldId id="398" r:id="rId44"/>
    <p:sldId id="401" r:id="rId45"/>
    <p:sldId id="1153" r:id="rId46"/>
    <p:sldId id="1154" r:id="rId47"/>
    <p:sldId id="1155" r:id="rId48"/>
    <p:sldId id="1156" r:id="rId49"/>
    <p:sldId id="1157" r:id="rId50"/>
    <p:sldId id="1158" r:id="rId51"/>
    <p:sldId id="1159" r:id="rId52"/>
    <p:sldId id="1160" r:id="rId53"/>
    <p:sldId id="1161" r:id="rId54"/>
    <p:sldId id="1162" r:id="rId55"/>
    <p:sldId id="1163" r:id="rId56"/>
    <p:sldId id="1165" r:id="rId57"/>
    <p:sldId id="1166" r:id="rId58"/>
    <p:sldId id="1164" r:id="rId59"/>
    <p:sldId id="1167" r:id="rId60"/>
    <p:sldId id="1243" r:id="rId61"/>
    <p:sldId id="1168" r:id="rId62"/>
    <p:sldId id="1242" r:id="rId63"/>
    <p:sldId id="1241" r:id="rId64"/>
    <p:sldId id="407" r:id="rId65"/>
    <p:sldId id="408" r:id="rId66"/>
    <p:sldId id="1128" r:id="rId67"/>
    <p:sldId id="1129" r:id="rId68"/>
    <p:sldId id="1130" r:id="rId69"/>
    <p:sldId id="1131" r:id="rId70"/>
    <p:sldId id="1132" r:id="rId71"/>
    <p:sldId id="431" r:id="rId72"/>
    <p:sldId id="1133" r:id="rId73"/>
    <p:sldId id="1134" r:id="rId74"/>
    <p:sldId id="1136" r:id="rId75"/>
    <p:sldId id="1137" r:id="rId76"/>
    <p:sldId id="1139" r:id="rId77"/>
    <p:sldId id="1140" r:id="rId78"/>
    <p:sldId id="1141" r:id="rId79"/>
    <p:sldId id="1142" r:id="rId80"/>
    <p:sldId id="1143" r:id="rId81"/>
    <p:sldId id="1144" r:id="rId82"/>
    <p:sldId id="270" r:id="rId83"/>
    <p:sldId id="1121" r:id="rId84"/>
  </p:sldIdLst>
  <p:sldSz cx="9144000" cy="5143500" type="screen16x9"/>
  <p:notesSz cx="6858000" cy="9144000"/>
  <p:embeddedFontLst>
    <p:embeddedFont>
      <p:font typeface="Calibri" panose="020F0502020204030204" pitchFamily="34" charset="0"/>
      <p:regular r:id="rId86"/>
      <p:bold r:id="rId87"/>
      <p:italic r:id="rId88"/>
      <p:boldItalic r:id="rId89"/>
    </p:embeddedFont>
    <p:embeddedFont>
      <p:font typeface="Cambria" panose="02040503050406030204" pitchFamily="18" charset="0"/>
      <p:regular r:id="rId90"/>
      <p:bold r:id="rId91"/>
      <p:italic r:id="rId92"/>
      <p:boldItalic r:id="rId93"/>
    </p:embeddedFont>
    <p:embeddedFont>
      <p:font typeface="Comic Sans MS" panose="030F0702030302020204" pitchFamily="66" charset="0"/>
      <p:regular r:id="rId94"/>
      <p:bold r:id="rId95"/>
      <p:italic r:id="rId96"/>
      <p:boldItalic r:id="rId97"/>
    </p:embeddedFont>
    <p:embeddedFont>
      <p:font typeface="Proxima Nova" panose="02000506030000020004" pitchFamily="2"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7B6D"/>
    <a:srgbClr val="EB25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83" autoAdjust="0"/>
    <p:restoredTop sz="95033" autoAdjust="0"/>
  </p:normalViewPr>
  <p:slideViewPr>
    <p:cSldViewPr snapToGrid="0">
      <p:cViewPr varScale="1">
        <p:scale>
          <a:sx n="105" d="100"/>
          <a:sy n="105" d="100"/>
        </p:scale>
        <p:origin x="494" y="6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font" Target="fonts/font4.fntdata"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font" Target="fonts/font7.fntdata"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slide" Target="slides/slide78.xml" /><Relationship Id="rId87" Type="http://schemas.openxmlformats.org/officeDocument/2006/relationships/font" Target="fonts/font2.fntdata" /><Relationship Id="rId102" Type="http://schemas.openxmlformats.org/officeDocument/2006/relationships/presProps" Target="presProps.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slide" Target="slides/slide81.xml" /><Relationship Id="rId90" Type="http://schemas.openxmlformats.org/officeDocument/2006/relationships/font" Target="fonts/font5.fntdata" /><Relationship Id="rId95" Type="http://schemas.openxmlformats.org/officeDocument/2006/relationships/font" Target="fonts/font10.fntdata" /><Relationship Id="rId19" Type="http://schemas.openxmlformats.org/officeDocument/2006/relationships/slide" Target="slides/slide1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100" Type="http://schemas.openxmlformats.org/officeDocument/2006/relationships/font" Target="fonts/font15.fntdata" /><Relationship Id="rId105" Type="http://schemas.openxmlformats.org/officeDocument/2006/relationships/tableStyles" Target="tableStyles.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notesMaster" Target="notesMasters/notesMaster1.xml" /><Relationship Id="rId93" Type="http://schemas.openxmlformats.org/officeDocument/2006/relationships/font" Target="fonts/font8.fntdata" /><Relationship Id="rId98" Type="http://schemas.openxmlformats.org/officeDocument/2006/relationships/font" Target="fonts/font13.fntdata"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viewProps" Target="viewProps.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font" Target="fonts/font3.fntdata" /><Relationship Id="rId91" Type="http://schemas.openxmlformats.org/officeDocument/2006/relationships/font" Target="fonts/font6.fntdata" /><Relationship Id="rId96" Type="http://schemas.openxmlformats.org/officeDocument/2006/relationships/font" Target="fonts/font11.fntdata"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font" Target="fonts/font1.fntdata" /><Relationship Id="rId94" Type="http://schemas.openxmlformats.org/officeDocument/2006/relationships/font" Target="fonts/font9.fntdata" /><Relationship Id="rId99" Type="http://schemas.openxmlformats.org/officeDocument/2006/relationships/font" Target="fonts/font14.fntdata" /><Relationship Id="rId101" Type="http://schemas.openxmlformats.org/officeDocument/2006/relationships/font" Target="fonts/font16.fntdata"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font" Target="fonts/font12.fntdata" /><Relationship Id="rId104" Type="http://schemas.openxmlformats.org/officeDocument/2006/relationships/theme" Target="theme/theme1.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6CBD42-089D-40BA-BB68-B60E1E6C9285}"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IN"/>
        </a:p>
      </dgm:t>
    </dgm:pt>
    <dgm:pt modelId="{41FFBF6C-49FC-4861-B6FF-170578189059}">
      <dgm:prSet phldrT="[Text]" custT="1"/>
      <dgm:spPr>
        <a:solidFill>
          <a:schemeClr val="tx2">
            <a:lumMod val="60000"/>
            <a:lumOff val="40000"/>
          </a:schemeClr>
        </a:solidFill>
      </dgm:spPr>
      <dgm:t>
        <a:bodyPr/>
        <a:lstStyle/>
        <a:p>
          <a:r>
            <a:rPr lang="en-US" sz="3200" dirty="0">
              <a:latin typeface="Cambria" panose="02040503050406030204" pitchFamily="18" charset="0"/>
              <a:ea typeface="Cambria" panose="02040503050406030204" pitchFamily="18" charset="0"/>
            </a:rPr>
            <a:t>Components of DNS</a:t>
          </a:r>
          <a:endParaRPr lang="en-IN" sz="3200" dirty="0">
            <a:latin typeface="Cambria" panose="02040503050406030204" pitchFamily="18" charset="0"/>
            <a:ea typeface="Cambria" panose="02040503050406030204" pitchFamily="18" charset="0"/>
          </a:endParaRPr>
        </a:p>
      </dgm:t>
    </dgm:pt>
    <dgm:pt modelId="{E3D755DD-40C6-4B12-A078-9E17B62A0C54}" type="parTrans" cxnId="{8A4C13D0-0202-4EA8-AD51-F7511C55E790}">
      <dgm:prSet/>
      <dgm:spPr/>
      <dgm:t>
        <a:bodyPr/>
        <a:lstStyle/>
        <a:p>
          <a:endParaRPr lang="en-IN"/>
        </a:p>
      </dgm:t>
    </dgm:pt>
    <dgm:pt modelId="{FBAB4700-B13F-473C-93B8-B5FBCAA13EE2}" type="sibTrans" cxnId="{8A4C13D0-0202-4EA8-AD51-F7511C55E790}">
      <dgm:prSet/>
      <dgm:spPr/>
      <dgm:t>
        <a:bodyPr/>
        <a:lstStyle/>
        <a:p>
          <a:endParaRPr lang="en-IN"/>
        </a:p>
      </dgm:t>
    </dgm:pt>
    <dgm:pt modelId="{24A05BCA-6A25-4FDD-86EE-2CF7FAA21E5F}">
      <dgm:prSet phldrT="[Text]" custT="1"/>
      <dgm:spPr>
        <a:solidFill>
          <a:schemeClr val="accent1">
            <a:lumMod val="40000"/>
            <a:lumOff val="60000"/>
          </a:schemeClr>
        </a:solidFill>
      </dgm:spPr>
      <dgm:t>
        <a:bodyPr/>
        <a:lstStyle/>
        <a:p>
          <a:pPr>
            <a:buFont typeface="+mj-lt"/>
            <a:buAutoNum type="arabicPeriod"/>
          </a:pPr>
          <a:r>
            <a:rPr lang="en-IN" sz="3200" dirty="0">
              <a:solidFill>
                <a:schemeClr val="tx1"/>
              </a:solidFill>
              <a:latin typeface="Cambria" panose="02040503050406030204" pitchFamily="18" charset="0"/>
              <a:ea typeface="Cambria" panose="02040503050406030204" pitchFamily="18" charset="0"/>
              <a:cs typeface="Times New Roman" pitchFamily="18" charset="0"/>
            </a:rPr>
            <a:t>Domain name</a:t>
          </a:r>
          <a:endParaRPr lang="en-IN" sz="3200" dirty="0">
            <a:solidFill>
              <a:schemeClr val="tx1"/>
            </a:solidFill>
            <a:latin typeface="Cambria" panose="02040503050406030204" pitchFamily="18" charset="0"/>
            <a:ea typeface="Cambria" panose="02040503050406030204" pitchFamily="18" charset="0"/>
          </a:endParaRPr>
        </a:p>
      </dgm:t>
    </dgm:pt>
    <dgm:pt modelId="{733AC8BD-F40F-409B-BD32-3A935E93F5A2}" type="parTrans" cxnId="{CE09DF3E-9B61-4DF1-9421-D91DB048A0DF}">
      <dgm:prSet/>
      <dgm:spPr/>
      <dgm:t>
        <a:bodyPr/>
        <a:lstStyle/>
        <a:p>
          <a:endParaRPr lang="en-IN"/>
        </a:p>
      </dgm:t>
    </dgm:pt>
    <dgm:pt modelId="{AAB6C798-62BA-4EF3-B264-47A2E2FF101F}" type="sibTrans" cxnId="{CE09DF3E-9B61-4DF1-9421-D91DB048A0DF}">
      <dgm:prSet/>
      <dgm:spPr/>
      <dgm:t>
        <a:bodyPr/>
        <a:lstStyle/>
        <a:p>
          <a:endParaRPr lang="en-IN"/>
        </a:p>
      </dgm:t>
    </dgm:pt>
    <dgm:pt modelId="{340CF53B-E7DC-4EE3-845C-5E95B75B7DD6}">
      <dgm:prSet custT="1"/>
      <dgm:spPr>
        <a:solidFill>
          <a:schemeClr val="accent1">
            <a:lumMod val="40000"/>
            <a:lumOff val="60000"/>
          </a:schemeClr>
        </a:solidFill>
      </dgm:spPr>
      <dgm:t>
        <a:bodyPr/>
        <a:lstStyle/>
        <a:p>
          <a:r>
            <a:rPr lang="en-IN" sz="3200" dirty="0">
              <a:solidFill>
                <a:schemeClr val="tx1"/>
              </a:solidFill>
              <a:latin typeface="Cambria" panose="02040503050406030204" pitchFamily="18" charset="0"/>
              <a:ea typeface="Cambria" panose="02040503050406030204" pitchFamily="18" charset="0"/>
              <a:cs typeface="Times New Roman" pitchFamily="18" charset="0"/>
            </a:rPr>
            <a:t>Name Space</a:t>
          </a:r>
        </a:p>
      </dgm:t>
    </dgm:pt>
    <dgm:pt modelId="{C6A44E0A-3EE3-4D5E-A956-5EA44EFCE7F3}" type="parTrans" cxnId="{C8363475-5AE5-433D-8822-D79D7C94BCFC}">
      <dgm:prSet/>
      <dgm:spPr/>
      <dgm:t>
        <a:bodyPr/>
        <a:lstStyle/>
        <a:p>
          <a:endParaRPr lang="en-IN"/>
        </a:p>
      </dgm:t>
    </dgm:pt>
    <dgm:pt modelId="{98FC4BE0-3378-4814-8305-E819F739ADFE}" type="sibTrans" cxnId="{C8363475-5AE5-433D-8822-D79D7C94BCFC}">
      <dgm:prSet/>
      <dgm:spPr/>
      <dgm:t>
        <a:bodyPr/>
        <a:lstStyle/>
        <a:p>
          <a:endParaRPr lang="en-IN"/>
        </a:p>
      </dgm:t>
    </dgm:pt>
    <dgm:pt modelId="{D893DCC4-1153-4E7B-947E-35B8F990F4DB}">
      <dgm:prSet custT="1"/>
      <dgm:spPr>
        <a:solidFill>
          <a:schemeClr val="accent1">
            <a:lumMod val="40000"/>
            <a:lumOff val="60000"/>
          </a:schemeClr>
        </a:solidFill>
      </dgm:spPr>
      <dgm:t>
        <a:bodyPr/>
        <a:lstStyle/>
        <a:p>
          <a:r>
            <a:rPr lang="en-IN" sz="3200" dirty="0">
              <a:solidFill>
                <a:schemeClr val="tx1"/>
              </a:solidFill>
              <a:latin typeface="Cambria" panose="02040503050406030204" pitchFamily="18" charset="0"/>
              <a:ea typeface="Cambria" panose="02040503050406030204" pitchFamily="18" charset="0"/>
              <a:cs typeface="Times New Roman" pitchFamily="18" charset="0"/>
            </a:rPr>
            <a:t>Name server</a:t>
          </a:r>
        </a:p>
      </dgm:t>
    </dgm:pt>
    <dgm:pt modelId="{3753FB5C-49D3-43E7-92BA-1EFAD39C10B6}" type="parTrans" cxnId="{7414C129-B552-4338-9937-FE48410C1A0F}">
      <dgm:prSet/>
      <dgm:spPr/>
      <dgm:t>
        <a:bodyPr/>
        <a:lstStyle/>
        <a:p>
          <a:endParaRPr lang="en-IN"/>
        </a:p>
      </dgm:t>
    </dgm:pt>
    <dgm:pt modelId="{517E3F23-07EC-4D19-A0DD-90F7952110C7}" type="sibTrans" cxnId="{7414C129-B552-4338-9937-FE48410C1A0F}">
      <dgm:prSet/>
      <dgm:spPr/>
      <dgm:t>
        <a:bodyPr/>
        <a:lstStyle/>
        <a:p>
          <a:endParaRPr lang="en-IN"/>
        </a:p>
      </dgm:t>
    </dgm:pt>
    <dgm:pt modelId="{665524DD-2E39-4DFC-8011-87AC1FEADE83}">
      <dgm:prSet custT="1"/>
      <dgm:spPr>
        <a:solidFill>
          <a:schemeClr val="accent1">
            <a:lumMod val="40000"/>
            <a:lumOff val="60000"/>
          </a:schemeClr>
        </a:solidFill>
      </dgm:spPr>
      <dgm:t>
        <a:bodyPr/>
        <a:lstStyle/>
        <a:p>
          <a:r>
            <a:rPr lang="en-IN" sz="3200" dirty="0">
              <a:solidFill>
                <a:schemeClr val="tx1"/>
              </a:solidFill>
              <a:latin typeface="Cambria" panose="02040503050406030204" pitchFamily="18" charset="0"/>
              <a:ea typeface="Cambria" panose="02040503050406030204" pitchFamily="18" charset="0"/>
              <a:cs typeface="Times New Roman" pitchFamily="18" charset="0"/>
            </a:rPr>
            <a:t>Name resolver</a:t>
          </a:r>
        </a:p>
      </dgm:t>
    </dgm:pt>
    <dgm:pt modelId="{E98D8791-7791-4CD1-894B-3D6D56C19AC8}" type="parTrans" cxnId="{432F9D71-74F5-45A3-8C59-2352D7EC0002}">
      <dgm:prSet/>
      <dgm:spPr/>
      <dgm:t>
        <a:bodyPr/>
        <a:lstStyle/>
        <a:p>
          <a:endParaRPr lang="en-IN"/>
        </a:p>
      </dgm:t>
    </dgm:pt>
    <dgm:pt modelId="{CDF23928-E072-4545-A1D3-A20F4C0C63A6}" type="sibTrans" cxnId="{432F9D71-74F5-45A3-8C59-2352D7EC0002}">
      <dgm:prSet/>
      <dgm:spPr/>
      <dgm:t>
        <a:bodyPr/>
        <a:lstStyle/>
        <a:p>
          <a:endParaRPr lang="en-IN"/>
        </a:p>
      </dgm:t>
    </dgm:pt>
    <dgm:pt modelId="{278A3E97-B159-4248-BAC9-866060ADE7ED}" type="pres">
      <dgm:prSet presAssocID="{C66CBD42-089D-40BA-BB68-B60E1E6C9285}" presName="diagram" presStyleCnt="0">
        <dgm:presLayoutVars>
          <dgm:chMax val="1"/>
          <dgm:dir/>
          <dgm:animLvl val="ctr"/>
          <dgm:resizeHandles val="exact"/>
        </dgm:presLayoutVars>
      </dgm:prSet>
      <dgm:spPr/>
    </dgm:pt>
    <dgm:pt modelId="{7DF44D70-C3AD-468A-899A-02354893A81F}" type="pres">
      <dgm:prSet presAssocID="{C66CBD42-089D-40BA-BB68-B60E1E6C9285}" presName="matrix" presStyleCnt="0"/>
      <dgm:spPr/>
    </dgm:pt>
    <dgm:pt modelId="{7309E024-2715-4C0D-9C68-FDB83EA18C00}" type="pres">
      <dgm:prSet presAssocID="{C66CBD42-089D-40BA-BB68-B60E1E6C9285}" presName="tile1" presStyleLbl="node1" presStyleIdx="0" presStyleCnt="4" custLinFactNeighborX="-15334" custLinFactNeighborY="-4362"/>
      <dgm:spPr/>
    </dgm:pt>
    <dgm:pt modelId="{2D466859-F55A-4529-9641-33637AF9EFC4}" type="pres">
      <dgm:prSet presAssocID="{C66CBD42-089D-40BA-BB68-B60E1E6C9285}" presName="tile1text" presStyleLbl="node1" presStyleIdx="0" presStyleCnt="4">
        <dgm:presLayoutVars>
          <dgm:chMax val="0"/>
          <dgm:chPref val="0"/>
          <dgm:bulletEnabled val="1"/>
        </dgm:presLayoutVars>
      </dgm:prSet>
      <dgm:spPr/>
    </dgm:pt>
    <dgm:pt modelId="{56C40410-F08E-4AAC-99E3-DB3752AAEEAB}" type="pres">
      <dgm:prSet presAssocID="{C66CBD42-089D-40BA-BB68-B60E1E6C9285}" presName="tile2" presStyleLbl="node1" presStyleIdx="1" presStyleCnt="4"/>
      <dgm:spPr/>
    </dgm:pt>
    <dgm:pt modelId="{632FC7D2-3C8C-4D5C-937D-9ACD9905933E}" type="pres">
      <dgm:prSet presAssocID="{C66CBD42-089D-40BA-BB68-B60E1E6C9285}" presName="tile2text" presStyleLbl="node1" presStyleIdx="1" presStyleCnt="4">
        <dgm:presLayoutVars>
          <dgm:chMax val="0"/>
          <dgm:chPref val="0"/>
          <dgm:bulletEnabled val="1"/>
        </dgm:presLayoutVars>
      </dgm:prSet>
      <dgm:spPr/>
    </dgm:pt>
    <dgm:pt modelId="{50A86B36-20C3-425D-9385-9737DBEC4DF9}" type="pres">
      <dgm:prSet presAssocID="{C66CBD42-089D-40BA-BB68-B60E1E6C9285}" presName="tile3" presStyleLbl="node1" presStyleIdx="2" presStyleCnt="4"/>
      <dgm:spPr/>
    </dgm:pt>
    <dgm:pt modelId="{CB8DEACB-B6B6-4CC2-804A-D19D8C2296F9}" type="pres">
      <dgm:prSet presAssocID="{C66CBD42-089D-40BA-BB68-B60E1E6C9285}" presName="tile3text" presStyleLbl="node1" presStyleIdx="2" presStyleCnt="4">
        <dgm:presLayoutVars>
          <dgm:chMax val="0"/>
          <dgm:chPref val="0"/>
          <dgm:bulletEnabled val="1"/>
        </dgm:presLayoutVars>
      </dgm:prSet>
      <dgm:spPr/>
    </dgm:pt>
    <dgm:pt modelId="{8443B5B2-863B-4601-BA00-D53C68F23DEE}" type="pres">
      <dgm:prSet presAssocID="{C66CBD42-089D-40BA-BB68-B60E1E6C9285}" presName="tile4" presStyleLbl="node1" presStyleIdx="3" presStyleCnt="4"/>
      <dgm:spPr/>
    </dgm:pt>
    <dgm:pt modelId="{B0562EA0-A3B2-403C-BBFF-5A1422578D48}" type="pres">
      <dgm:prSet presAssocID="{C66CBD42-089D-40BA-BB68-B60E1E6C9285}" presName="tile4text" presStyleLbl="node1" presStyleIdx="3" presStyleCnt="4">
        <dgm:presLayoutVars>
          <dgm:chMax val="0"/>
          <dgm:chPref val="0"/>
          <dgm:bulletEnabled val="1"/>
        </dgm:presLayoutVars>
      </dgm:prSet>
      <dgm:spPr/>
    </dgm:pt>
    <dgm:pt modelId="{3ACFD399-FF23-4BC2-A7A6-CAE24BD04084}" type="pres">
      <dgm:prSet presAssocID="{C66CBD42-089D-40BA-BB68-B60E1E6C9285}" presName="centerTile" presStyleLbl="fgShp" presStyleIdx="0" presStyleCnt="1" custScaleX="139888" custScaleY="119587">
        <dgm:presLayoutVars>
          <dgm:chMax val="0"/>
          <dgm:chPref val="0"/>
        </dgm:presLayoutVars>
      </dgm:prSet>
      <dgm:spPr/>
    </dgm:pt>
  </dgm:ptLst>
  <dgm:cxnLst>
    <dgm:cxn modelId="{60DB4803-F9D5-4562-AE78-3714CFD4001A}" type="presOf" srcId="{24A05BCA-6A25-4FDD-86EE-2CF7FAA21E5F}" destId="{7309E024-2715-4C0D-9C68-FDB83EA18C00}" srcOrd="0" destOrd="0" presId="urn:microsoft.com/office/officeart/2005/8/layout/matrix1"/>
    <dgm:cxn modelId="{62B4B718-9F7C-45AF-AF45-0877863AA047}" type="presOf" srcId="{41FFBF6C-49FC-4861-B6FF-170578189059}" destId="{3ACFD399-FF23-4BC2-A7A6-CAE24BD04084}" srcOrd="0" destOrd="0" presId="urn:microsoft.com/office/officeart/2005/8/layout/matrix1"/>
    <dgm:cxn modelId="{80EDB219-19AE-4A4C-A19F-648FC551706A}" type="presOf" srcId="{665524DD-2E39-4DFC-8011-87AC1FEADE83}" destId="{B0562EA0-A3B2-403C-BBFF-5A1422578D48}" srcOrd="1" destOrd="0" presId="urn:microsoft.com/office/officeart/2005/8/layout/matrix1"/>
    <dgm:cxn modelId="{1A49291B-0B59-41D8-BFC9-142A421FE698}" type="presOf" srcId="{C66CBD42-089D-40BA-BB68-B60E1E6C9285}" destId="{278A3E97-B159-4248-BAC9-866060ADE7ED}" srcOrd="0" destOrd="0" presId="urn:microsoft.com/office/officeart/2005/8/layout/matrix1"/>
    <dgm:cxn modelId="{11BE741C-10C9-43CA-8A84-8265E482F7DB}" type="presOf" srcId="{D893DCC4-1153-4E7B-947E-35B8F990F4DB}" destId="{CB8DEACB-B6B6-4CC2-804A-D19D8C2296F9}" srcOrd="1" destOrd="0" presId="urn:microsoft.com/office/officeart/2005/8/layout/matrix1"/>
    <dgm:cxn modelId="{7414C129-B552-4338-9937-FE48410C1A0F}" srcId="{41FFBF6C-49FC-4861-B6FF-170578189059}" destId="{D893DCC4-1153-4E7B-947E-35B8F990F4DB}" srcOrd="2" destOrd="0" parTransId="{3753FB5C-49D3-43E7-92BA-1EFAD39C10B6}" sibTransId="{517E3F23-07EC-4D19-A0DD-90F7952110C7}"/>
    <dgm:cxn modelId="{EE0F452C-D0A1-4705-97E6-746EB54D1AD4}" type="presOf" srcId="{665524DD-2E39-4DFC-8011-87AC1FEADE83}" destId="{8443B5B2-863B-4601-BA00-D53C68F23DEE}" srcOrd="0" destOrd="0" presId="urn:microsoft.com/office/officeart/2005/8/layout/matrix1"/>
    <dgm:cxn modelId="{867AF631-9237-4B6C-B3E8-A0542509C7F0}" type="presOf" srcId="{24A05BCA-6A25-4FDD-86EE-2CF7FAA21E5F}" destId="{2D466859-F55A-4529-9641-33637AF9EFC4}" srcOrd="1" destOrd="0" presId="urn:microsoft.com/office/officeart/2005/8/layout/matrix1"/>
    <dgm:cxn modelId="{8A54A736-A391-4CFE-8648-086981CE2251}" type="presOf" srcId="{340CF53B-E7DC-4EE3-845C-5E95B75B7DD6}" destId="{56C40410-F08E-4AAC-99E3-DB3752AAEEAB}" srcOrd="0" destOrd="0" presId="urn:microsoft.com/office/officeart/2005/8/layout/matrix1"/>
    <dgm:cxn modelId="{0433C43C-37A4-4793-A1A9-4D9F5DE449C7}" type="presOf" srcId="{D893DCC4-1153-4E7B-947E-35B8F990F4DB}" destId="{50A86B36-20C3-425D-9385-9737DBEC4DF9}" srcOrd="0" destOrd="0" presId="urn:microsoft.com/office/officeart/2005/8/layout/matrix1"/>
    <dgm:cxn modelId="{CE09DF3E-9B61-4DF1-9421-D91DB048A0DF}" srcId="{41FFBF6C-49FC-4861-B6FF-170578189059}" destId="{24A05BCA-6A25-4FDD-86EE-2CF7FAA21E5F}" srcOrd="0" destOrd="0" parTransId="{733AC8BD-F40F-409B-BD32-3A935E93F5A2}" sibTransId="{AAB6C798-62BA-4EF3-B264-47A2E2FF101F}"/>
    <dgm:cxn modelId="{432F9D71-74F5-45A3-8C59-2352D7EC0002}" srcId="{41FFBF6C-49FC-4861-B6FF-170578189059}" destId="{665524DD-2E39-4DFC-8011-87AC1FEADE83}" srcOrd="3" destOrd="0" parTransId="{E98D8791-7791-4CD1-894B-3D6D56C19AC8}" sibTransId="{CDF23928-E072-4545-A1D3-A20F4C0C63A6}"/>
    <dgm:cxn modelId="{C8363475-5AE5-433D-8822-D79D7C94BCFC}" srcId="{41FFBF6C-49FC-4861-B6FF-170578189059}" destId="{340CF53B-E7DC-4EE3-845C-5E95B75B7DD6}" srcOrd="1" destOrd="0" parTransId="{C6A44E0A-3EE3-4D5E-A956-5EA44EFCE7F3}" sibTransId="{98FC4BE0-3378-4814-8305-E819F739ADFE}"/>
    <dgm:cxn modelId="{8A4C13D0-0202-4EA8-AD51-F7511C55E790}" srcId="{C66CBD42-089D-40BA-BB68-B60E1E6C9285}" destId="{41FFBF6C-49FC-4861-B6FF-170578189059}" srcOrd="0" destOrd="0" parTransId="{E3D755DD-40C6-4B12-A078-9E17B62A0C54}" sibTransId="{FBAB4700-B13F-473C-93B8-B5FBCAA13EE2}"/>
    <dgm:cxn modelId="{C60B84D7-081A-41DB-8CB8-FDCBEE762DE8}" type="presOf" srcId="{340CF53B-E7DC-4EE3-845C-5E95B75B7DD6}" destId="{632FC7D2-3C8C-4D5C-937D-9ACD9905933E}" srcOrd="1" destOrd="0" presId="urn:microsoft.com/office/officeart/2005/8/layout/matrix1"/>
    <dgm:cxn modelId="{8E9D232E-7ECA-49E4-A520-ECFFAA558A96}" type="presParOf" srcId="{278A3E97-B159-4248-BAC9-866060ADE7ED}" destId="{7DF44D70-C3AD-468A-899A-02354893A81F}" srcOrd="0" destOrd="0" presId="urn:microsoft.com/office/officeart/2005/8/layout/matrix1"/>
    <dgm:cxn modelId="{A1BF26AA-AC5D-43B5-8696-8C07395B9322}" type="presParOf" srcId="{7DF44D70-C3AD-468A-899A-02354893A81F}" destId="{7309E024-2715-4C0D-9C68-FDB83EA18C00}" srcOrd="0" destOrd="0" presId="urn:microsoft.com/office/officeart/2005/8/layout/matrix1"/>
    <dgm:cxn modelId="{CA072BAF-3430-4362-8CFC-0EC2AF25F1FB}" type="presParOf" srcId="{7DF44D70-C3AD-468A-899A-02354893A81F}" destId="{2D466859-F55A-4529-9641-33637AF9EFC4}" srcOrd="1" destOrd="0" presId="urn:microsoft.com/office/officeart/2005/8/layout/matrix1"/>
    <dgm:cxn modelId="{D75213A4-A6D5-4EC7-BDD3-9F4A7FEE87E3}" type="presParOf" srcId="{7DF44D70-C3AD-468A-899A-02354893A81F}" destId="{56C40410-F08E-4AAC-99E3-DB3752AAEEAB}" srcOrd="2" destOrd="0" presId="urn:microsoft.com/office/officeart/2005/8/layout/matrix1"/>
    <dgm:cxn modelId="{D270866D-AC94-4790-B3DB-E409C920A016}" type="presParOf" srcId="{7DF44D70-C3AD-468A-899A-02354893A81F}" destId="{632FC7D2-3C8C-4D5C-937D-9ACD9905933E}" srcOrd="3" destOrd="0" presId="urn:microsoft.com/office/officeart/2005/8/layout/matrix1"/>
    <dgm:cxn modelId="{30AFD2FA-B0AB-4A84-B704-7EE85F7EC456}" type="presParOf" srcId="{7DF44D70-C3AD-468A-899A-02354893A81F}" destId="{50A86B36-20C3-425D-9385-9737DBEC4DF9}" srcOrd="4" destOrd="0" presId="urn:microsoft.com/office/officeart/2005/8/layout/matrix1"/>
    <dgm:cxn modelId="{EAEA48DC-AA30-4B28-8DC8-D3610A5D440C}" type="presParOf" srcId="{7DF44D70-C3AD-468A-899A-02354893A81F}" destId="{CB8DEACB-B6B6-4CC2-804A-D19D8C2296F9}" srcOrd="5" destOrd="0" presId="urn:microsoft.com/office/officeart/2005/8/layout/matrix1"/>
    <dgm:cxn modelId="{54D09CD1-7BEE-4EE6-8F9B-CD46256A5BB5}" type="presParOf" srcId="{7DF44D70-C3AD-468A-899A-02354893A81F}" destId="{8443B5B2-863B-4601-BA00-D53C68F23DEE}" srcOrd="6" destOrd="0" presId="urn:microsoft.com/office/officeart/2005/8/layout/matrix1"/>
    <dgm:cxn modelId="{200B35CC-0D0E-439D-854B-0A8769C401CF}" type="presParOf" srcId="{7DF44D70-C3AD-468A-899A-02354893A81F}" destId="{B0562EA0-A3B2-403C-BBFF-5A1422578D48}" srcOrd="7" destOrd="0" presId="urn:microsoft.com/office/officeart/2005/8/layout/matrix1"/>
    <dgm:cxn modelId="{F67CDFA4-20D3-4AEC-91DE-F6DFCDDB7C94}" type="presParOf" srcId="{278A3E97-B159-4248-BAC9-866060ADE7ED}" destId="{3ACFD399-FF23-4BC2-A7A6-CAE24BD04084}" srcOrd="1" destOrd="0" presId="urn:microsoft.com/office/officeart/2005/8/layout/matrix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9E024-2715-4C0D-9C68-FDB83EA18C00}">
      <dsp:nvSpPr>
        <dsp:cNvPr id="0" name=""/>
        <dsp:cNvSpPr/>
      </dsp:nvSpPr>
      <dsp:spPr>
        <a:xfrm rot="16200000">
          <a:off x="637759" y="-637759"/>
          <a:ext cx="1750710" cy="3026229"/>
        </a:xfrm>
        <a:prstGeom prst="round1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Font typeface="+mj-lt"/>
            <a:buNone/>
          </a:pPr>
          <a:r>
            <a:rPr lang="en-IN" sz="3200" kern="1200" dirty="0">
              <a:solidFill>
                <a:schemeClr val="tx1"/>
              </a:solidFill>
              <a:latin typeface="Cambria" panose="02040503050406030204" pitchFamily="18" charset="0"/>
              <a:ea typeface="Cambria" panose="02040503050406030204" pitchFamily="18" charset="0"/>
              <a:cs typeface="Times New Roman" pitchFamily="18" charset="0"/>
            </a:rPr>
            <a:t>Domain name</a:t>
          </a:r>
          <a:endParaRPr lang="en-IN" sz="3200" kern="1200" dirty="0">
            <a:solidFill>
              <a:schemeClr val="tx1"/>
            </a:solidFill>
            <a:latin typeface="Cambria" panose="02040503050406030204" pitchFamily="18" charset="0"/>
            <a:ea typeface="Cambria" panose="02040503050406030204" pitchFamily="18" charset="0"/>
          </a:endParaRPr>
        </a:p>
      </dsp:txBody>
      <dsp:txXfrm rot="5400000">
        <a:off x="0" y="0"/>
        <a:ext cx="3026229" cy="1313032"/>
      </dsp:txXfrm>
    </dsp:sp>
    <dsp:sp modelId="{56C40410-F08E-4AAC-99E3-DB3752AAEEAB}">
      <dsp:nvSpPr>
        <dsp:cNvPr id="0" name=""/>
        <dsp:cNvSpPr/>
      </dsp:nvSpPr>
      <dsp:spPr>
        <a:xfrm>
          <a:off x="3026229" y="0"/>
          <a:ext cx="3026229" cy="1750710"/>
        </a:xfrm>
        <a:prstGeom prst="round1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IN" sz="3200" kern="1200" dirty="0">
              <a:solidFill>
                <a:schemeClr val="tx1"/>
              </a:solidFill>
              <a:latin typeface="Cambria" panose="02040503050406030204" pitchFamily="18" charset="0"/>
              <a:ea typeface="Cambria" panose="02040503050406030204" pitchFamily="18" charset="0"/>
              <a:cs typeface="Times New Roman" pitchFamily="18" charset="0"/>
            </a:rPr>
            <a:t>Name Space</a:t>
          </a:r>
        </a:p>
      </dsp:txBody>
      <dsp:txXfrm>
        <a:off x="3026229" y="0"/>
        <a:ext cx="3026229" cy="1313032"/>
      </dsp:txXfrm>
    </dsp:sp>
    <dsp:sp modelId="{50A86B36-20C3-425D-9385-9737DBEC4DF9}">
      <dsp:nvSpPr>
        <dsp:cNvPr id="0" name=""/>
        <dsp:cNvSpPr/>
      </dsp:nvSpPr>
      <dsp:spPr>
        <a:xfrm rot="10800000">
          <a:off x="0" y="1750710"/>
          <a:ext cx="3026229" cy="1750710"/>
        </a:xfrm>
        <a:prstGeom prst="round1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IN" sz="3200" kern="1200" dirty="0">
              <a:solidFill>
                <a:schemeClr val="tx1"/>
              </a:solidFill>
              <a:latin typeface="Cambria" panose="02040503050406030204" pitchFamily="18" charset="0"/>
              <a:ea typeface="Cambria" panose="02040503050406030204" pitchFamily="18" charset="0"/>
              <a:cs typeface="Times New Roman" pitchFamily="18" charset="0"/>
            </a:rPr>
            <a:t>Name server</a:t>
          </a:r>
        </a:p>
      </dsp:txBody>
      <dsp:txXfrm rot="10800000">
        <a:off x="0" y="2188387"/>
        <a:ext cx="3026229" cy="1313032"/>
      </dsp:txXfrm>
    </dsp:sp>
    <dsp:sp modelId="{8443B5B2-863B-4601-BA00-D53C68F23DEE}">
      <dsp:nvSpPr>
        <dsp:cNvPr id="0" name=""/>
        <dsp:cNvSpPr/>
      </dsp:nvSpPr>
      <dsp:spPr>
        <a:xfrm rot="5400000">
          <a:off x="3663988" y="1112950"/>
          <a:ext cx="1750710" cy="3026229"/>
        </a:xfrm>
        <a:prstGeom prst="round1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IN" sz="3200" kern="1200" dirty="0">
              <a:solidFill>
                <a:schemeClr val="tx1"/>
              </a:solidFill>
              <a:latin typeface="Cambria" panose="02040503050406030204" pitchFamily="18" charset="0"/>
              <a:ea typeface="Cambria" panose="02040503050406030204" pitchFamily="18" charset="0"/>
              <a:cs typeface="Times New Roman" pitchFamily="18" charset="0"/>
            </a:rPr>
            <a:t>Name resolver</a:t>
          </a:r>
        </a:p>
      </dsp:txBody>
      <dsp:txXfrm rot="-5400000">
        <a:off x="3026229" y="2188387"/>
        <a:ext cx="3026229" cy="1313032"/>
      </dsp:txXfrm>
    </dsp:sp>
    <dsp:sp modelId="{3ACFD399-FF23-4BC2-A7A6-CAE24BD04084}">
      <dsp:nvSpPr>
        <dsp:cNvPr id="0" name=""/>
        <dsp:cNvSpPr/>
      </dsp:nvSpPr>
      <dsp:spPr>
        <a:xfrm>
          <a:off x="1756229" y="1227304"/>
          <a:ext cx="2539998" cy="1046810"/>
        </a:xfrm>
        <a:prstGeom prst="roundRect">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Cambria" panose="02040503050406030204" pitchFamily="18" charset="0"/>
              <a:ea typeface="Cambria" panose="02040503050406030204" pitchFamily="18" charset="0"/>
            </a:rPr>
            <a:t>Components of DNS</a:t>
          </a:r>
          <a:endParaRPr lang="en-IN" sz="3200" kern="1200" dirty="0">
            <a:latin typeface="Cambria" panose="02040503050406030204" pitchFamily="18" charset="0"/>
            <a:ea typeface="Cambria" panose="02040503050406030204" pitchFamily="18" charset="0"/>
          </a:endParaRPr>
        </a:p>
      </dsp:txBody>
      <dsp:txXfrm>
        <a:off x="1807330" y="1278405"/>
        <a:ext cx="2437796" cy="944608"/>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873703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4409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868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76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1512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6326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8087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5534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4086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9153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4396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8000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6c834fc2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6c834fc2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9103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2394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5380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8734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2767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8669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6452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36387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7553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8749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8123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4036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049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2677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7989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0195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23449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3348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7899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66771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0866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8538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0876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7318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0558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84051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0528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1998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441825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3575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95120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5754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2507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60638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65713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9555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2788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04478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44368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63132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56182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45536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49107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1193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28147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64529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11078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45979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92232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69938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5552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3697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9054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6c834fc2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6c834fc2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75034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165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0167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8609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0175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1115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0170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3349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8798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3086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7362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7001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b6c834fc22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b6c834fc22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4331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88894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330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6c834fc2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6c834fc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6060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6394-0782-4315-8E31-E3ABD0A9952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BD929C1-16F8-40D0-A7E4-6704078962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943DFF-A630-4809-AA3E-D85EE5BE38A6}"/>
              </a:ext>
            </a:extLst>
          </p:cNvPr>
          <p:cNvSpPr>
            <a:spLocks noGrp="1"/>
          </p:cNvSpPr>
          <p:nvPr>
            <p:ph type="dt" sz="half" idx="10"/>
          </p:nvPr>
        </p:nvSpPr>
        <p:spPr/>
        <p:txBody>
          <a:bodyPr/>
          <a:lstStyle/>
          <a:p>
            <a:fld id="{C5FFE07E-14D5-4BD9-B5C9-59355B881E26}" type="datetimeFigureOut">
              <a:rPr lang="en-IN" smtClean="0"/>
              <a:t>31-05-2023</a:t>
            </a:fld>
            <a:endParaRPr lang="en-IN"/>
          </a:p>
        </p:txBody>
      </p:sp>
      <p:sp>
        <p:nvSpPr>
          <p:cNvPr id="5" name="Footer Placeholder 4">
            <a:extLst>
              <a:ext uri="{FF2B5EF4-FFF2-40B4-BE49-F238E27FC236}">
                <a16:creationId xmlns:a16="http://schemas.microsoft.com/office/drawing/2014/main" id="{2492FC6A-F1A2-4B9F-8C60-F1A61A5B0A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5E69B6-842A-4A97-A32B-6D714EDCEF01}"/>
              </a:ext>
            </a:extLst>
          </p:cNvPr>
          <p:cNvSpPr>
            <a:spLocks noGrp="1"/>
          </p:cNvSpPr>
          <p:nvPr>
            <p:ph type="sldNum" sz="quarter" idx="12"/>
          </p:nvPr>
        </p:nvSpPr>
        <p:spPr/>
        <p:txBody>
          <a:bodyPr/>
          <a:lstStyle/>
          <a:p>
            <a:fld id="{37371680-719E-4930-B9DE-13E83414CE8A}" type="slidenum">
              <a:rPr lang="en-IN" smtClean="0"/>
              <a:t>‹#›</a:t>
            </a:fld>
            <a:endParaRPr lang="en-IN"/>
          </a:p>
        </p:txBody>
      </p:sp>
    </p:spTree>
    <p:extLst>
      <p:ext uri="{BB962C8B-B14F-4D97-AF65-F5344CB8AC3E}">
        <p14:creationId xmlns:p14="http://schemas.microsoft.com/office/powerpoint/2010/main" val="2658656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theme" Target="../theme/theme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10.xml" /><Relationship Id="rId1" Type="http://schemas.openxmlformats.org/officeDocument/2006/relationships/slideLayout" Target="../slideLayouts/slideLayout1.xml" /><Relationship Id="rId6" Type="http://schemas.openxmlformats.org/officeDocument/2006/relationships/image" Target="../media/image13.png" /><Relationship Id="rId5" Type="http://schemas.openxmlformats.org/officeDocument/2006/relationships/image" Target="../media/image5.png" /><Relationship Id="rId4" Type="http://schemas.openxmlformats.org/officeDocument/2006/relationships/image" Target="../media/image7.png" /></Relationships>
</file>

<file path=ppt/slides/_rels/slide1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1.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4.png" /></Relationships>
</file>

<file path=ppt/slides/_rels/slide12.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12.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7.png" /></Relationships>
</file>

<file path=ppt/slides/_rels/slide1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13.xml" /><Relationship Id="rId1" Type="http://schemas.openxmlformats.org/officeDocument/2006/relationships/slideLayout" Target="../slideLayouts/slideLayout1.xml" /><Relationship Id="rId6" Type="http://schemas.openxmlformats.org/officeDocument/2006/relationships/image" Target="../media/image14.png" /><Relationship Id="rId5" Type="http://schemas.openxmlformats.org/officeDocument/2006/relationships/image" Target="../media/image5.png" /><Relationship Id="rId4" Type="http://schemas.openxmlformats.org/officeDocument/2006/relationships/image" Target="../media/image7.png" /></Relationships>
</file>

<file path=ppt/slides/_rels/slide1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14.xml" /><Relationship Id="rId1" Type="http://schemas.openxmlformats.org/officeDocument/2006/relationships/slideLayout" Target="../slideLayouts/slideLayout1.xml" /><Relationship Id="rId6" Type="http://schemas.openxmlformats.org/officeDocument/2006/relationships/image" Target="../media/image15.png" /><Relationship Id="rId5" Type="http://schemas.openxmlformats.org/officeDocument/2006/relationships/image" Target="../media/image5.png" /><Relationship Id="rId4" Type="http://schemas.openxmlformats.org/officeDocument/2006/relationships/image" Target="../media/image7.png" /></Relationships>
</file>

<file path=ppt/slides/_rels/slide1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15.xml" /><Relationship Id="rId1" Type="http://schemas.openxmlformats.org/officeDocument/2006/relationships/slideLayout" Target="../slideLayouts/slideLayout1.xml" /><Relationship Id="rId6" Type="http://schemas.openxmlformats.org/officeDocument/2006/relationships/image" Target="../media/image16.png" /><Relationship Id="rId5" Type="http://schemas.openxmlformats.org/officeDocument/2006/relationships/image" Target="../media/image5.png" /><Relationship Id="rId4" Type="http://schemas.openxmlformats.org/officeDocument/2006/relationships/image" Target="../media/image7.png" /></Relationships>
</file>

<file path=ppt/slides/_rels/slide16.xml.rels><?xml version="1.0" encoding="UTF-8" standalone="yes"?>
<Relationships xmlns="http://schemas.openxmlformats.org/package/2006/relationships"><Relationship Id="rId3" Type="http://schemas.openxmlformats.org/officeDocument/2006/relationships/image" Target="../media/image6.png" /><Relationship Id="rId7" Type="http://schemas.openxmlformats.org/officeDocument/2006/relationships/image" Target="../media/image18.png" /><Relationship Id="rId2" Type="http://schemas.openxmlformats.org/officeDocument/2006/relationships/notesSlide" Target="../notesSlides/notesSlide16.xml" /><Relationship Id="rId1" Type="http://schemas.openxmlformats.org/officeDocument/2006/relationships/slideLayout" Target="../slideLayouts/slideLayout1.xml" /><Relationship Id="rId6" Type="http://schemas.openxmlformats.org/officeDocument/2006/relationships/image" Target="../media/image17.png" /><Relationship Id="rId5" Type="http://schemas.openxmlformats.org/officeDocument/2006/relationships/image" Target="../media/image5.png" /><Relationship Id="rId4" Type="http://schemas.openxmlformats.org/officeDocument/2006/relationships/image" Target="../media/image7.png" /></Relationships>
</file>

<file path=ppt/slides/_rels/slide17.xml.rels><?xml version="1.0" encoding="UTF-8" standalone="yes"?>
<Relationships xmlns="http://schemas.openxmlformats.org/package/2006/relationships"><Relationship Id="rId3" Type="http://schemas.openxmlformats.org/officeDocument/2006/relationships/image" Target="../media/image6.png" /><Relationship Id="rId7" Type="http://schemas.openxmlformats.org/officeDocument/2006/relationships/image" Target="../media/image19.png" /><Relationship Id="rId2" Type="http://schemas.openxmlformats.org/officeDocument/2006/relationships/notesSlide" Target="../notesSlides/notesSlide17.xml" /><Relationship Id="rId1" Type="http://schemas.openxmlformats.org/officeDocument/2006/relationships/slideLayout" Target="../slideLayouts/slideLayout1.xml" /><Relationship Id="rId6" Type="http://schemas.openxmlformats.org/officeDocument/2006/relationships/image" Target="../media/image17.png" /><Relationship Id="rId5" Type="http://schemas.openxmlformats.org/officeDocument/2006/relationships/image" Target="../media/image5.png" /><Relationship Id="rId4" Type="http://schemas.openxmlformats.org/officeDocument/2006/relationships/image" Target="../media/image7.png" /></Relationships>
</file>

<file path=ppt/slides/_rels/slide18.xml.rels><?xml version="1.0" encoding="UTF-8" standalone="yes"?>
<Relationships xmlns="http://schemas.openxmlformats.org/package/2006/relationships"><Relationship Id="rId3" Type="http://schemas.openxmlformats.org/officeDocument/2006/relationships/image" Target="../media/image6.png" /><Relationship Id="rId7" Type="http://schemas.openxmlformats.org/officeDocument/2006/relationships/image" Target="../media/image20.png" /><Relationship Id="rId2" Type="http://schemas.openxmlformats.org/officeDocument/2006/relationships/notesSlide" Target="../notesSlides/notesSlide18.xml" /><Relationship Id="rId1" Type="http://schemas.openxmlformats.org/officeDocument/2006/relationships/slideLayout" Target="../slideLayouts/slideLayout1.xml" /><Relationship Id="rId6" Type="http://schemas.openxmlformats.org/officeDocument/2006/relationships/image" Target="../media/image18.png" /><Relationship Id="rId5" Type="http://schemas.openxmlformats.org/officeDocument/2006/relationships/image" Target="../media/image5.png" /><Relationship Id="rId4" Type="http://schemas.openxmlformats.org/officeDocument/2006/relationships/image" Target="../media/image7.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2.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4.png" /></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 /><Relationship Id="rId7" Type="http://schemas.openxmlformats.org/officeDocument/2006/relationships/image" Target="../media/image21.png" /><Relationship Id="rId2" Type="http://schemas.openxmlformats.org/officeDocument/2006/relationships/slideLayout" Target="../slideLayouts/slideLayout1.xml" /><Relationship Id="rId1" Type="http://schemas.openxmlformats.org/officeDocument/2006/relationships/tags" Target="../tags/tag1.xml" /><Relationship Id="rId6" Type="http://schemas.openxmlformats.org/officeDocument/2006/relationships/image" Target="../media/image5.png" /><Relationship Id="rId5" Type="http://schemas.openxmlformats.org/officeDocument/2006/relationships/image" Target="../media/image7.png" /><Relationship Id="rId4" Type="http://schemas.openxmlformats.org/officeDocument/2006/relationships/image" Target="../media/image6.png" /></Relationships>
</file>

<file path=ppt/slides/_rels/slide21.xml.rels><?xml version="1.0" encoding="UTF-8" standalone="yes"?>
<Relationships xmlns="http://schemas.openxmlformats.org/package/2006/relationships"><Relationship Id="rId8" Type="http://schemas.openxmlformats.org/officeDocument/2006/relationships/image" Target="../media/image22.png" /><Relationship Id="rId3" Type="http://schemas.openxmlformats.org/officeDocument/2006/relationships/slideLayout" Target="../slideLayouts/slideLayout1.xml" /><Relationship Id="rId7" Type="http://schemas.openxmlformats.org/officeDocument/2006/relationships/image" Target="../media/image5.png" /><Relationship Id="rId2" Type="http://schemas.openxmlformats.org/officeDocument/2006/relationships/tags" Target="../tags/tag3.xml" /><Relationship Id="rId1" Type="http://schemas.openxmlformats.org/officeDocument/2006/relationships/tags" Target="../tags/tag2.xml" /><Relationship Id="rId6" Type="http://schemas.openxmlformats.org/officeDocument/2006/relationships/image" Target="../media/image7.png" /><Relationship Id="rId5" Type="http://schemas.openxmlformats.org/officeDocument/2006/relationships/image" Target="../media/image6.png" /><Relationship Id="rId4" Type="http://schemas.openxmlformats.org/officeDocument/2006/relationships/notesSlide" Target="../notesSlides/notesSlide20.xml" /></Relationships>
</file>

<file path=ppt/slides/_rels/slide22.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21.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7.png" /></Relationships>
</file>

<file path=ppt/slides/_rels/slide2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22.xml" /><Relationship Id="rId1" Type="http://schemas.openxmlformats.org/officeDocument/2006/relationships/slideLayout" Target="../slideLayouts/slideLayout1.xml" /><Relationship Id="rId6" Type="http://schemas.openxmlformats.org/officeDocument/2006/relationships/image" Target="../media/image23.png" /><Relationship Id="rId5" Type="http://schemas.openxmlformats.org/officeDocument/2006/relationships/image" Target="../media/image5.png" /><Relationship Id="rId4" Type="http://schemas.openxmlformats.org/officeDocument/2006/relationships/image" Target="../media/image7.png" /></Relationships>
</file>

<file path=ppt/slides/_rels/slide2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23.xml" /><Relationship Id="rId1" Type="http://schemas.openxmlformats.org/officeDocument/2006/relationships/slideLayout" Target="../slideLayouts/slideLayout1.xml" /><Relationship Id="rId6" Type="http://schemas.openxmlformats.org/officeDocument/2006/relationships/image" Target="../media/image24.png" /><Relationship Id="rId5" Type="http://schemas.openxmlformats.org/officeDocument/2006/relationships/image" Target="../media/image5.png" /><Relationship Id="rId4" Type="http://schemas.openxmlformats.org/officeDocument/2006/relationships/image" Target="../media/image7.png" /></Relationships>
</file>

<file path=ppt/slides/_rels/slide2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24.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7.png" /></Relationships>
</file>

<file path=ppt/slides/_rels/slide26.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25.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4.png" /></Relationships>
</file>

<file path=ppt/slides/_rels/slide27.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26.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7.png" /></Relationships>
</file>

<file path=ppt/slides/_rels/slide28.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27.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7.png" /></Relationships>
</file>

<file path=ppt/slides/_rels/slide2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28.xml" /><Relationship Id="rId1" Type="http://schemas.openxmlformats.org/officeDocument/2006/relationships/slideLayout" Target="../slideLayouts/slideLayout1.xml" /><Relationship Id="rId6" Type="http://schemas.openxmlformats.org/officeDocument/2006/relationships/image" Target="../media/image25.png" /><Relationship Id="rId5" Type="http://schemas.openxmlformats.org/officeDocument/2006/relationships/image" Target="../media/image5.png" /><Relationship Id="rId4" Type="http://schemas.openxmlformats.org/officeDocument/2006/relationships/image" Target="../media/image7.png" /></Relationships>
</file>

<file path=ppt/slides/_rels/slide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3.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7.png" /></Relationships>
</file>

<file path=ppt/slides/_rels/slide30.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29.xml" /><Relationship Id="rId1" Type="http://schemas.openxmlformats.org/officeDocument/2006/relationships/slideLayout" Target="../slideLayouts/slideLayout1.xml" /><Relationship Id="rId6" Type="http://schemas.openxmlformats.org/officeDocument/2006/relationships/image" Target="../media/image25.png" /><Relationship Id="rId5" Type="http://schemas.openxmlformats.org/officeDocument/2006/relationships/image" Target="../media/image5.png" /><Relationship Id="rId4" Type="http://schemas.openxmlformats.org/officeDocument/2006/relationships/image" Target="../media/image7.png" /></Relationships>
</file>

<file path=ppt/slides/_rels/slide3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30.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7.png" /></Relationships>
</file>

<file path=ppt/slides/_rels/slide32.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31.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7.png" /></Relationships>
</file>

<file path=ppt/slides/_rels/slide3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2.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4.png" /></Relationships>
</file>

<file path=ppt/slides/_rels/slide3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33.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7.png" /></Relationships>
</file>

<file path=ppt/slides/_rels/slide3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34.xml" /><Relationship Id="rId1" Type="http://schemas.openxmlformats.org/officeDocument/2006/relationships/slideLayout" Target="../slideLayouts/slideLayout1.xml" /><Relationship Id="rId6" Type="http://schemas.openxmlformats.org/officeDocument/2006/relationships/image" Target="../media/image26.png" /><Relationship Id="rId5" Type="http://schemas.openxmlformats.org/officeDocument/2006/relationships/image" Target="../media/image5.png" /><Relationship Id="rId4" Type="http://schemas.openxmlformats.org/officeDocument/2006/relationships/image" Target="../media/image7.png" /></Relationships>
</file>

<file path=ppt/slides/_rels/slide3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35.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7.png" /></Relationships>
</file>

<file path=ppt/slides/_rels/slide37.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36.xml" /><Relationship Id="rId1" Type="http://schemas.openxmlformats.org/officeDocument/2006/relationships/slideLayout" Target="../slideLayouts/slideLayout1.xml" /><Relationship Id="rId6" Type="http://schemas.openxmlformats.org/officeDocument/2006/relationships/image" Target="../media/image27.png" /><Relationship Id="rId5" Type="http://schemas.openxmlformats.org/officeDocument/2006/relationships/image" Target="../media/image5.png" /><Relationship Id="rId4" Type="http://schemas.openxmlformats.org/officeDocument/2006/relationships/image" Target="../media/image7.png" /></Relationships>
</file>

<file path=ppt/slides/_rels/slide38.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tags" Target="../tags/tag6.xml" /><Relationship Id="rId7" Type="http://schemas.openxmlformats.org/officeDocument/2006/relationships/image" Target="../media/image7.png" /><Relationship Id="rId2" Type="http://schemas.openxmlformats.org/officeDocument/2006/relationships/tags" Target="../tags/tag5.xml" /><Relationship Id="rId1" Type="http://schemas.openxmlformats.org/officeDocument/2006/relationships/tags" Target="../tags/tag4.xml" /><Relationship Id="rId6" Type="http://schemas.openxmlformats.org/officeDocument/2006/relationships/image" Target="../media/image6.png" /><Relationship Id="rId5" Type="http://schemas.openxmlformats.org/officeDocument/2006/relationships/notesSlide" Target="../notesSlides/notesSlide37.xml" /><Relationship Id="rId10" Type="http://schemas.openxmlformats.org/officeDocument/2006/relationships/hyperlink" Target="mailto:computer@darshan.ac.in" TargetMode="External" /><Relationship Id="rId4" Type="http://schemas.openxmlformats.org/officeDocument/2006/relationships/slideLayout" Target="../slideLayouts/slideLayout1.xml" /><Relationship Id="rId9" Type="http://schemas.openxmlformats.org/officeDocument/2006/relationships/image" Target="../media/image28.jpeg" /></Relationships>
</file>

<file path=ppt/slides/_rels/slide3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38.xml" /><Relationship Id="rId1" Type="http://schemas.openxmlformats.org/officeDocument/2006/relationships/slideLayout" Target="../slideLayouts/slideLayout1.xml" /><Relationship Id="rId6" Type="http://schemas.openxmlformats.org/officeDocument/2006/relationships/image" Target="../media/image29.png" /><Relationship Id="rId5" Type="http://schemas.openxmlformats.org/officeDocument/2006/relationships/image" Target="../media/image5.png" /><Relationship Id="rId4" Type="http://schemas.openxmlformats.org/officeDocument/2006/relationships/image" Target="../media/image7.png" /></Relationships>
</file>

<file path=ppt/slides/_rels/slide4.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4.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4.png" /></Relationships>
</file>

<file path=ppt/slides/_rels/slide40.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39.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7.png" /></Relationships>
</file>

<file path=ppt/slides/_rels/slide4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40.xml" /><Relationship Id="rId1" Type="http://schemas.openxmlformats.org/officeDocument/2006/relationships/slideLayout" Target="../slideLayouts/slideLayout1.xml" /><Relationship Id="rId6" Type="http://schemas.openxmlformats.org/officeDocument/2006/relationships/image" Target="../media/image30.png" /><Relationship Id="rId5" Type="http://schemas.openxmlformats.org/officeDocument/2006/relationships/image" Target="../media/image5.png" /><Relationship Id="rId4" Type="http://schemas.openxmlformats.org/officeDocument/2006/relationships/image" Target="../media/image7.png" /></Relationships>
</file>

<file path=ppt/slides/_rels/slide42.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41.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7.png" /></Relationships>
</file>

<file path=ppt/slides/_rels/slide4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42.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4.png" /></Relationships>
</file>

<file path=ppt/slides/_rels/slide4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43.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7.png" /></Relationships>
</file>

<file path=ppt/slides/_rels/slide45.xml.rels><?xml version="1.0" encoding="UTF-8" standalone="yes"?>
<Relationships xmlns="http://schemas.openxmlformats.org/package/2006/relationships"><Relationship Id="rId8" Type="http://schemas.openxmlformats.org/officeDocument/2006/relationships/diagramQuickStyle" Target="../diagrams/quickStyle1.xml" /><Relationship Id="rId3" Type="http://schemas.openxmlformats.org/officeDocument/2006/relationships/image" Target="../media/image6.png" /><Relationship Id="rId7" Type="http://schemas.openxmlformats.org/officeDocument/2006/relationships/diagramLayout" Target="../diagrams/layout1.xml" /><Relationship Id="rId2" Type="http://schemas.openxmlformats.org/officeDocument/2006/relationships/notesSlide" Target="../notesSlides/notesSlide44.xml" /><Relationship Id="rId1" Type="http://schemas.openxmlformats.org/officeDocument/2006/relationships/slideLayout" Target="../slideLayouts/slideLayout1.xml" /><Relationship Id="rId6" Type="http://schemas.openxmlformats.org/officeDocument/2006/relationships/diagramData" Target="../diagrams/data1.xml" /><Relationship Id="rId5" Type="http://schemas.openxmlformats.org/officeDocument/2006/relationships/image" Target="../media/image5.png" /><Relationship Id="rId10" Type="http://schemas.microsoft.com/office/2007/relationships/diagramDrawing" Target="../diagrams/drawing1.xml" /><Relationship Id="rId4" Type="http://schemas.openxmlformats.org/officeDocument/2006/relationships/image" Target="../media/image7.png" /><Relationship Id="rId9" Type="http://schemas.openxmlformats.org/officeDocument/2006/relationships/diagramColors" Target="../diagrams/colors1.xml" /></Relationships>
</file>

<file path=ppt/slides/_rels/slide4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45.xml" /><Relationship Id="rId1" Type="http://schemas.openxmlformats.org/officeDocument/2006/relationships/slideLayout" Target="../slideLayouts/slideLayout1.xml" /><Relationship Id="rId6" Type="http://schemas.openxmlformats.org/officeDocument/2006/relationships/image" Target="../media/image31.png" /><Relationship Id="rId5" Type="http://schemas.openxmlformats.org/officeDocument/2006/relationships/image" Target="../media/image5.png" /><Relationship Id="rId4" Type="http://schemas.openxmlformats.org/officeDocument/2006/relationships/image" Target="../media/image7.png" /></Relationships>
</file>

<file path=ppt/slides/_rels/slide47.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46.xml" /><Relationship Id="rId1" Type="http://schemas.openxmlformats.org/officeDocument/2006/relationships/slideLayout" Target="../slideLayouts/slideLayout1.xml" /><Relationship Id="rId6" Type="http://schemas.openxmlformats.org/officeDocument/2006/relationships/image" Target="../media/image32.png" /><Relationship Id="rId5" Type="http://schemas.openxmlformats.org/officeDocument/2006/relationships/image" Target="../media/image5.png" /><Relationship Id="rId4" Type="http://schemas.openxmlformats.org/officeDocument/2006/relationships/image" Target="../media/image7.png" /></Relationships>
</file>

<file path=ppt/slides/_rels/slide48.xml.rels><?xml version="1.0" encoding="UTF-8" standalone="yes"?>
<Relationships xmlns="http://schemas.openxmlformats.org/package/2006/relationships"><Relationship Id="rId3" Type="http://schemas.openxmlformats.org/officeDocument/2006/relationships/image" Target="../media/image6.png" /><Relationship Id="rId7" Type="http://schemas.openxmlformats.org/officeDocument/2006/relationships/image" Target="../media/image33.png" /><Relationship Id="rId2" Type="http://schemas.openxmlformats.org/officeDocument/2006/relationships/notesSlide" Target="../notesSlides/notesSlide47.xml" /><Relationship Id="rId1" Type="http://schemas.openxmlformats.org/officeDocument/2006/relationships/slideLayout" Target="../slideLayouts/slideLayout1.xml" /><Relationship Id="rId6" Type="http://schemas.openxmlformats.org/officeDocument/2006/relationships/hyperlink" Target="http://www.chiragbhalodia.com/" TargetMode="External" /><Relationship Id="rId5" Type="http://schemas.openxmlformats.org/officeDocument/2006/relationships/image" Target="../media/image5.png" /><Relationship Id="rId4" Type="http://schemas.openxmlformats.org/officeDocument/2006/relationships/image" Target="../media/image7.png" /></Relationships>
</file>

<file path=ppt/slides/_rels/slide4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48.xml" /><Relationship Id="rId1" Type="http://schemas.openxmlformats.org/officeDocument/2006/relationships/slideLayout" Target="../slideLayouts/slideLayout1.xml" /><Relationship Id="rId6" Type="http://schemas.openxmlformats.org/officeDocument/2006/relationships/image" Target="../media/image34.png" /><Relationship Id="rId5" Type="http://schemas.openxmlformats.org/officeDocument/2006/relationships/image" Target="../media/image5.png" /><Relationship Id="rId4" Type="http://schemas.openxmlformats.org/officeDocument/2006/relationships/image" Target="../media/image7.png" /></Relationships>
</file>

<file path=ppt/slides/_rels/slide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5.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7.png" /></Relationships>
</file>

<file path=ppt/slides/_rels/slide50.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49.xml" /><Relationship Id="rId1" Type="http://schemas.openxmlformats.org/officeDocument/2006/relationships/slideLayout" Target="../slideLayouts/slideLayout1.xml" /><Relationship Id="rId6" Type="http://schemas.openxmlformats.org/officeDocument/2006/relationships/image" Target="../media/image35.png" /><Relationship Id="rId5" Type="http://schemas.openxmlformats.org/officeDocument/2006/relationships/image" Target="../media/image5.png" /><Relationship Id="rId4" Type="http://schemas.openxmlformats.org/officeDocument/2006/relationships/image" Target="../media/image7.png" /></Relationships>
</file>

<file path=ppt/slides/_rels/slide5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50.xml" /><Relationship Id="rId1" Type="http://schemas.openxmlformats.org/officeDocument/2006/relationships/slideLayout" Target="../slideLayouts/slideLayout1.xml" /><Relationship Id="rId6" Type="http://schemas.openxmlformats.org/officeDocument/2006/relationships/image" Target="../media/image36.png" /><Relationship Id="rId5" Type="http://schemas.openxmlformats.org/officeDocument/2006/relationships/image" Target="../media/image5.png" /><Relationship Id="rId4" Type="http://schemas.openxmlformats.org/officeDocument/2006/relationships/image" Target="../media/image7.png" /></Relationships>
</file>

<file path=ppt/slides/_rels/slide52.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51.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7.png" /></Relationships>
</file>

<file path=ppt/slides/_rels/slide5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52.xml" /><Relationship Id="rId1" Type="http://schemas.openxmlformats.org/officeDocument/2006/relationships/slideLayout" Target="../slideLayouts/slideLayout1.xml" /><Relationship Id="rId6" Type="http://schemas.openxmlformats.org/officeDocument/2006/relationships/image" Target="../media/image37.png" /><Relationship Id="rId5" Type="http://schemas.openxmlformats.org/officeDocument/2006/relationships/image" Target="../media/image5.png" /><Relationship Id="rId4" Type="http://schemas.openxmlformats.org/officeDocument/2006/relationships/image" Target="../media/image7.png" /></Relationships>
</file>

<file path=ppt/slides/_rels/slide5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53.xml" /><Relationship Id="rId1" Type="http://schemas.openxmlformats.org/officeDocument/2006/relationships/slideLayout" Target="../slideLayouts/slideLayout1.xml" /><Relationship Id="rId6" Type="http://schemas.openxmlformats.org/officeDocument/2006/relationships/image" Target="../media/image38.png" /><Relationship Id="rId5" Type="http://schemas.openxmlformats.org/officeDocument/2006/relationships/image" Target="../media/image5.png" /><Relationship Id="rId4" Type="http://schemas.openxmlformats.org/officeDocument/2006/relationships/image" Target="../media/image7.png" /></Relationships>
</file>

<file path=ppt/slides/_rels/slide5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54.xml" /><Relationship Id="rId1" Type="http://schemas.openxmlformats.org/officeDocument/2006/relationships/slideLayout" Target="../slideLayouts/slideLayout1.xml" /><Relationship Id="rId6" Type="http://schemas.openxmlformats.org/officeDocument/2006/relationships/image" Target="../media/image39.png" /><Relationship Id="rId5" Type="http://schemas.openxmlformats.org/officeDocument/2006/relationships/image" Target="../media/image5.png" /><Relationship Id="rId4" Type="http://schemas.openxmlformats.org/officeDocument/2006/relationships/image" Target="../media/image7.png" /></Relationships>
</file>

<file path=ppt/slides/_rels/slide5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55.xml" /><Relationship Id="rId1" Type="http://schemas.openxmlformats.org/officeDocument/2006/relationships/slideLayout" Target="../slideLayouts/slideLayout1.xml" /><Relationship Id="rId6" Type="http://schemas.openxmlformats.org/officeDocument/2006/relationships/image" Target="../media/image40.png" /><Relationship Id="rId5" Type="http://schemas.openxmlformats.org/officeDocument/2006/relationships/image" Target="../media/image5.png" /><Relationship Id="rId4" Type="http://schemas.openxmlformats.org/officeDocument/2006/relationships/image" Target="../media/image7.png" /></Relationships>
</file>

<file path=ppt/slides/_rels/slide57.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56.xml" /><Relationship Id="rId1" Type="http://schemas.openxmlformats.org/officeDocument/2006/relationships/slideLayout" Target="../slideLayouts/slideLayout1.xml" /><Relationship Id="rId6" Type="http://schemas.openxmlformats.org/officeDocument/2006/relationships/image" Target="../media/image40.png" /><Relationship Id="rId5" Type="http://schemas.openxmlformats.org/officeDocument/2006/relationships/image" Target="../media/image5.png" /><Relationship Id="rId4" Type="http://schemas.openxmlformats.org/officeDocument/2006/relationships/image" Target="../media/image7.png" /></Relationships>
</file>

<file path=ppt/slides/_rels/slide58.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57.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7.png" /></Relationships>
</file>

<file path=ppt/slides/_rels/slide5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58.xml" /><Relationship Id="rId1" Type="http://schemas.openxmlformats.org/officeDocument/2006/relationships/slideLayout" Target="../slideLayouts/slideLayout1.xml" /><Relationship Id="rId6" Type="http://schemas.openxmlformats.org/officeDocument/2006/relationships/image" Target="../media/image41.png" /><Relationship Id="rId5" Type="http://schemas.openxmlformats.org/officeDocument/2006/relationships/image" Target="../media/image5.png" /><Relationship Id="rId4" Type="http://schemas.openxmlformats.org/officeDocument/2006/relationships/image" Target="../media/image7.png" /></Relationships>
</file>

<file path=ppt/slides/_rels/slide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6.xml" /><Relationship Id="rId1" Type="http://schemas.openxmlformats.org/officeDocument/2006/relationships/slideLayout" Target="../slideLayouts/slideLayout1.xml" /><Relationship Id="rId6" Type="http://schemas.openxmlformats.org/officeDocument/2006/relationships/image" Target="../media/image9.png" /><Relationship Id="rId5" Type="http://schemas.openxmlformats.org/officeDocument/2006/relationships/image" Target="../media/image5.png" /><Relationship Id="rId4" Type="http://schemas.openxmlformats.org/officeDocument/2006/relationships/image" Target="../media/image7.png" /></Relationships>
</file>

<file path=ppt/slides/_rels/slide60.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10.xml" /></Relationships>
</file>

<file path=ppt/slides/_rels/slide6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59.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7.png" /></Relationships>
</file>

<file path=ppt/slides/_rels/slide62.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10.xml" /></Relationships>
</file>

<file path=ppt/slides/_rels/slide6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60.xml" /><Relationship Id="rId1" Type="http://schemas.openxmlformats.org/officeDocument/2006/relationships/slideLayout" Target="../slideLayouts/slideLayout1.xml" /><Relationship Id="rId6" Type="http://schemas.openxmlformats.org/officeDocument/2006/relationships/hyperlink" Target="http://www.chiragbhalodia.com/" TargetMode="External" /><Relationship Id="rId5" Type="http://schemas.openxmlformats.org/officeDocument/2006/relationships/image" Target="../media/image5.png" /><Relationship Id="rId4" Type="http://schemas.openxmlformats.org/officeDocument/2006/relationships/image" Target="../media/image7.png" /></Relationships>
</file>

<file path=ppt/slides/_rels/slide64.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61.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4.png" /></Relationships>
</file>

<file path=ppt/slides/_rels/slide6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62.xml" /><Relationship Id="rId1" Type="http://schemas.openxmlformats.org/officeDocument/2006/relationships/slideLayout" Target="../slideLayouts/slideLayout1.xml" /><Relationship Id="rId6" Type="http://schemas.openxmlformats.org/officeDocument/2006/relationships/image" Target="../media/image44.png" /><Relationship Id="rId5" Type="http://schemas.openxmlformats.org/officeDocument/2006/relationships/image" Target="../media/image5.png" /><Relationship Id="rId4" Type="http://schemas.openxmlformats.org/officeDocument/2006/relationships/image" Target="../media/image7.png" /></Relationships>
</file>

<file path=ppt/slides/_rels/slide6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63.xml" /><Relationship Id="rId1" Type="http://schemas.openxmlformats.org/officeDocument/2006/relationships/slideLayout" Target="../slideLayouts/slideLayout1.xml" /><Relationship Id="rId6" Type="http://schemas.openxmlformats.org/officeDocument/2006/relationships/image" Target="../media/image44.png" /><Relationship Id="rId5" Type="http://schemas.openxmlformats.org/officeDocument/2006/relationships/image" Target="../media/image5.png" /><Relationship Id="rId4" Type="http://schemas.openxmlformats.org/officeDocument/2006/relationships/image" Target="../media/image7.png" /></Relationships>
</file>

<file path=ppt/slides/_rels/slide67.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64.xml" /><Relationship Id="rId1" Type="http://schemas.openxmlformats.org/officeDocument/2006/relationships/slideLayout" Target="../slideLayouts/slideLayout1.xml" /><Relationship Id="rId6" Type="http://schemas.openxmlformats.org/officeDocument/2006/relationships/image" Target="../media/image45.png" /><Relationship Id="rId5" Type="http://schemas.openxmlformats.org/officeDocument/2006/relationships/image" Target="../media/image5.png" /><Relationship Id="rId4" Type="http://schemas.openxmlformats.org/officeDocument/2006/relationships/image" Target="../media/image7.png" /></Relationships>
</file>

<file path=ppt/slides/_rels/slide68.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65.xml" /><Relationship Id="rId1" Type="http://schemas.openxmlformats.org/officeDocument/2006/relationships/slideLayout" Target="../slideLayouts/slideLayout1.xml" /><Relationship Id="rId6" Type="http://schemas.openxmlformats.org/officeDocument/2006/relationships/image" Target="../media/image46.png" /><Relationship Id="rId5" Type="http://schemas.openxmlformats.org/officeDocument/2006/relationships/image" Target="../media/image5.png" /><Relationship Id="rId4" Type="http://schemas.openxmlformats.org/officeDocument/2006/relationships/image" Target="../media/image7.png" /></Relationships>
</file>

<file path=ppt/slides/_rels/slide6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66.xml" /><Relationship Id="rId1" Type="http://schemas.openxmlformats.org/officeDocument/2006/relationships/slideLayout" Target="../slideLayouts/slideLayout1.xml" /><Relationship Id="rId6" Type="http://schemas.openxmlformats.org/officeDocument/2006/relationships/image" Target="../media/image47.png" /><Relationship Id="rId5" Type="http://schemas.openxmlformats.org/officeDocument/2006/relationships/image" Target="../media/image5.png" /><Relationship Id="rId4" Type="http://schemas.openxmlformats.org/officeDocument/2006/relationships/image" Target="../media/image7.png" /></Relationships>
</file>

<file path=ppt/slides/_rels/slide7.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7.xml" /><Relationship Id="rId1" Type="http://schemas.openxmlformats.org/officeDocument/2006/relationships/slideLayout" Target="../slideLayouts/slideLayout1.xml" /><Relationship Id="rId6" Type="http://schemas.openxmlformats.org/officeDocument/2006/relationships/image" Target="../media/image10.png" /><Relationship Id="rId5" Type="http://schemas.openxmlformats.org/officeDocument/2006/relationships/image" Target="../media/image5.png" /><Relationship Id="rId4" Type="http://schemas.openxmlformats.org/officeDocument/2006/relationships/image" Target="../media/image7.png" /></Relationships>
</file>

<file path=ppt/slides/_rels/slide70.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67.xml" /><Relationship Id="rId1" Type="http://schemas.openxmlformats.org/officeDocument/2006/relationships/slideLayout" Target="../slideLayouts/slideLayout1.xml" /><Relationship Id="rId6" Type="http://schemas.openxmlformats.org/officeDocument/2006/relationships/image" Target="../media/image47.png" /><Relationship Id="rId5" Type="http://schemas.openxmlformats.org/officeDocument/2006/relationships/image" Target="../media/image5.png" /><Relationship Id="rId4" Type="http://schemas.openxmlformats.org/officeDocument/2006/relationships/image" Target="../media/image7.png" /></Relationships>
</file>

<file path=ppt/slides/_rels/slide7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68.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4.png" /></Relationships>
</file>

<file path=ppt/slides/_rels/slide72.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69.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7.png" /></Relationships>
</file>

<file path=ppt/slides/_rels/slide7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70.xml" /><Relationship Id="rId1" Type="http://schemas.openxmlformats.org/officeDocument/2006/relationships/slideLayout" Target="../slideLayouts/slideLayout1.xml" /><Relationship Id="rId6" Type="http://schemas.openxmlformats.org/officeDocument/2006/relationships/image" Target="../media/image48.png" /><Relationship Id="rId5" Type="http://schemas.openxmlformats.org/officeDocument/2006/relationships/image" Target="../media/image5.png" /><Relationship Id="rId4" Type="http://schemas.openxmlformats.org/officeDocument/2006/relationships/image" Target="../media/image7.png" /></Relationships>
</file>

<file path=ppt/slides/_rels/slide7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71.xml" /><Relationship Id="rId1" Type="http://schemas.openxmlformats.org/officeDocument/2006/relationships/slideLayout" Target="../slideLayouts/slideLayout1.xml" /><Relationship Id="rId6" Type="http://schemas.openxmlformats.org/officeDocument/2006/relationships/image" Target="../media/image48.png" /><Relationship Id="rId5" Type="http://schemas.openxmlformats.org/officeDocument/2006/relationships/image" Target="../media/image5.png" /><Relationship Id="rId4" Type="http://schemas.openxmlformats.org/officeDocument/2006/relationships/image" Target="../media/image7.png" /></Relationships>
</file>

<file path=ppt/slides/_rels/slide7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72.xml" /><Relationship Id="rId1" Type="http://schemas.openxmlformats.org/officeDocument/2006/relationships/slideLayout" Target="../slideLayouts/slideLayout1.xml" /><Relationship Id="rId6" Type="http://schemas.openxmlformats.org/officeDocument/2006/relationships/image" Target="../media/image49.png" /><Relationship Id="rId5" Type="http://schemas.openxmlformats.org/officeDocument/2006/relationships/image" Target="../media/image5.png" /><Relationship Id="rId4" Type="http://schemas.openxmlformats.org/officeDocument/2006/relationships/image" Target="../media/image7.png" /></Relationships>
</file>

<file path=ppt/slides/_rels/slide7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73.xml" /><Relationship Id="rId1" Type="http://schemas.openxmlformats.org/officeDocument/2006/relationships/slideLayout" Target="../slideLayouts/slideLayout1.xml" /><Relationship Id="rId6" Type="http://schemas.openxmlformats.org/officeDocument/2006/relationships/image" Target="../media/image49.png" /><Relationship Id="rId5" Type="http://schemas.openxmlformats.org/officeDocument/2006/relationships/image" Target="../media/image5.png" /><Relationship Id="rId4" Type="http://schemas.openxmlformats.org/officeDocument/2006/relationships/image" Target="../media/image7.png" /></Relationships>
</file>

<file path=ppt/slides/_rels/slide77.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74.xml" /><Relationship Id="rId1" Type="http://schemas.openxmlformats.org/officeDocument/2006/relationships/slideLayout" Target="../slideLayouts/slideLayout1.xml" /><Relationship Id="rId6" Type="http://schemas.openxmlformats.org/officeDocument/2006/relationships/image" Target="../media/image49.png" /><Relationship Id="rId5" Type="http://schemas.openxmlformats.org/officeDocument/2006/relationships/image" Target="../media/image5.png" /><Relationship Id="rId4" Type="http://schemas.openxmlformats.org/officeDocument/2006/relationships/image" Target="../media/image7.png" /></Relationships>
</file>

<file path=ppt/slides/_rels/slide78.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75.xml" /><Relationship Id="rId1" Type="http://schemas.openxmlformats.org/officeDocument/2006/relationships/slideLayout" Target="../slideLayouts/slideLayout1.xml" /><Relationship Id="rId6" Type="http://schemas.openxmlformats.org/officeDocument/2006/relationships/image" Target="../media/image50.png" /><Relationship Id="rId5" Type="http://schemas.openxmlformats.org/officeDocument/2006/relationships/image" Target="../media/image5.png" /><Relationship Id="rId4" Type="http://schemas.openxmlformats.org/officeDocument/2006/relationships/image" Target="../media/image7.png" /></Relationships>
</file>

<file path=ppt/slides/_rels/slide7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76.xml" /><Relationship Id="rId1" Type="http://schemas.openxmlformats.org/officeDocument/2006/relationships/slideLayout" Target="../slideLayouts/slideLayout1.xml" /><Relationship Id="rId6" Type="http://schemas.openxmlformats.org/officeDocument/2006/relationships/image" Target="../media/image50.png" /><Relationship Id="rId5" Type="http://schemas.openxmlformats.org/officeDocument/2006/relationships/image" Target="../media/image5.png" /><Relationship Id="rId4" Type="http://schemas.openxmlformats.org/officeDocument/2006/relationships/image" Target="../media/image7.png" /></Relationships>
</file>

<file path=ppt/slides/_rels/slide8.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8.xml" /><Relationship Id="rId1" Type="http://schemas.openxmlformats.org/officeDocument/2006/relationships/slideLayout" Target="../slideLayouts/slideLayout1.xml" /><Relationship Id="rId6" Type="http://schemas.openxmlformats.org/officeDocument/2006/relationships/image" Target="../media/image11.png" /><Relationship Id="rId5" Type="http://schemas.openxmlformats.org/officeDocument/2006/relationships/image" Target="../media/image5.png" /><Relationship Id="rId4" Type="http://schemas.openxmlformats.org/officeDocument/2006/relationships/image" Target="../media/image7.png" /></Relationships>
</file>

<file path=ppt/slides/_rels/slide80.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77.xml" /><Relationship Id="rId1" Type="http://schemas.openxmlformats.org/officeDocument/2006/relationships/slideLayout" Target="../slideLayouts/slideLayout1.xml" /><Relationship Id="rId6" Type="http://schemas.openxmlformats.org/officeDocument/2006/relationships/image" Target="../media/image51.png" /><Relationship Id="rId5" Type="http://schemas.openxmlformats.org/officeDocument/2006/relationships/image" Target="../media/image5.png" /><Relationship Id="rId4" Type="http://schemas.openxmlformats.org/officeDocument/2006/relationships/image" Target="../media/image7.png" /></Relationships>
</file>

<file path=ppt/slides/_rels/slide8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78.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7.png" /></Relationships>
</file>

<file path=ppt/slides/_rels/slide82.xml.rels><?xml version="1.0" encoding="UTF-8" standalone="yes"?>
<Relationships xmlns="http://schemas.openxmlformats.org/package/2006/relationships"><Relationship Id="rId3" Type="http://schemas.openxmlformats.org/officeDocument/2006/relationships/image" Target="../media/image52.png" /><Relationship Id="rId2" Type="http://schemas.openxmlformats.org/officeDocument/2006/relationships/notesSlide" Target="../notesSlides/notesSlide79.xml" /><Relationship Id="rId1" Type="http://schemas.openxmlformats.org/officeDocument/2006/relationships/slideLayout" Target="../slideLayouts/slideLayout1.xml" /><Relationship Id="rId5" Type="http://schemas.openxmlformats.org/officeDocument/2006/relationships/image" Target="../media/image5.png" /><Relationship Id="rId4" Type="http://schemas.openxmlformats.org/officeDocument/2006/relationships/image" Target="../media/image4.png" /></Relationships>
</file>

<file path=ppt/slides/_rels/slide8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80.xml" /><Relationship Id="rId1" Type="http://schemas.openxmlformats.org/officeDocument/2006/relationships/slideLayout" Target="../slideLayouts/slideLayout1.xml" /><Relationship Id="rId6" Type="http://schemas.openxmlformats.org/officeDocument/2006/relationships/image" Target="../media/image53.png" /><Relationship Id="rId5" Type="http://schemas.openxmlformats.org/officeDocument/2006/relationships/image" Target="../media/image5.png" /><Relationship Id="rId4" Type="http://schemas.openxmlformats.org/officeDocument/2006/relationships/image" Target="../media/image7.png" /></Relationships>
</file>

<file path=ppt/slides/_rels/slide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9.xml" /><Relationship Id="rId1" Type="http://schemas.openxmlformats.org/officeDocument/2006/relationships/slideLayout" Target="../slideLayouts/slideLayout1.xml" /><Relationship Id="rId6" Type="http://schemas.openxmlformats.org/officeDocument/2006/relationships/image" Target="../media/image12.png" /><Relationship Id="rId5" Type="http://schemas.openxmlformats.org/officeDocument/2006/relationships/image" Target="../media/image5.png" /><Relationship Id="rId4" Type="http://schemas.openxmlformats.org/officeDocument/2006/relationships/image" Target="../media/image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350" y="13675"/>
            <a:ext cx="9136645" cy="5143499"/>
          </a:xfrm>
          <a:prstGeom prst="rect">
            <a:avLst/>
          </a:prstGeom>
          <a:noFill/>
          <a:ln>
            <a:noFill/>
          </a:ln>
        </p:spPr>
      </p:pic>
      <p:pic>
        <p:nvPicPr>
          <p:cNvPr id="55" name="Google Shape;55;p13"/>
          <p:cNvPicPr preferRelativeResize="0"/>
          <p:nvPr/>
        </p:nvPicPr>
        <p:blipFill>
          <a:blip r:embed="rId4">
            <a:alphaModFix/>
          </a:blip>
          <a:stretch>
            <a:fillRect/>
          </a:stretch>
        </p:blipFill>
        <p:spPr>
          <a:xfrm>
            <a:off x="4833413" y="2200275"/>
            <a:ext cx="3000375" cy="742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World Wide Web</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10964"/>
            <a:ext cx="8889558" cy="3862566"/>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800" b="1" dirty="0">
                <a:solidFill>
                  <a:schemeClr val="tx1"/>
                </a:solidFill>
                <a:latin typeface="Cambria" panose="02040503050406030204" pitchFamily="18" charset="0"/>
                <a:ea typeface="Cambria" panose="02040503050406030204" pitchFamily="18" charset="0"/>
                <a:cs typeface="Proxima Nova"/>
                <a:sym typeface="Proxima Nova"/>
              </a:rPr>
              <a:t>HTTP</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This protocol defines how messages are formatted and transmitted and what actions the Web Server and browser should take in response to different commands.</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When you enter a URL in the browser, an HTTP command is sent to the Web server, and it transmits the requested Web Page.</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When we open a website using a browser, a connection to the web server is opened, and the browser communicates with the server through HTTP and sends a request. </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HTTP is carried over TCP/IP to communicate with the server. The server processes the browser's request and sends a response, and then the connection is closed. </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Thus, the browser retrieves content from the server for the user.</a:t>
            </a:r>
          </a:p>
        </p:txBody>
      </p:sp>
      <p:pic>
        <p:nvPicPr>
          <p:cNvPr id="3074" name="Picture 2" descr="What is World Wide Web">
            <a:extLst>
              <a:ext uri="{FF2B5EF4-FFF2-40B4-BE49-F238E27FC236}">
                <a16:creationId xmlns:a16="http://schemas.microsoft.com/office/drawing/2014/main" id="{85CBCC99-5DBF-B902-DA1E-83DA88431B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6141" y="3884237"/>
            <a:ext cx="2290638" cy="111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661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923299"/>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HTTP</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p14="http://schemas.microsoft.com/office/powerpoint/2010/main" val="1290362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HTTP</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4642"/>
            <a:ext cx="8823050" cy="2539126"/>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HTTP stands for hyper text transfer protocol. </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It is a standard web transfer protocol.</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HTTP transfer multimedia documents through HTML.</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HTTP works with request response behavior.</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HTTP supports two types of request: </a:t>
            </a: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Simple Request </a:t>
            </a:r>
            <a:r>
              <a:rPr lang="en-US" sz="1700" dirty="0">
                <a:latin typeface="Cambria" panose="02040503050406030204" pitchFamily="18" charset="0"/>
                <a:ea typeface="Cambria" panose="02040503050406030204" pitchFamily="18" charset="0"/>
              </a:rPr>
              <a:t>and </a:t>
            </a: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Full Request</a:t>
            </a:r>
            <a:r>
              <a:rPr lang="en-US" sz="1700" dirty="0">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4233714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HTTP</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4642"/>
            <a:ext cx="8823050" cy="1508075"/>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800" b="1" dirty="0">
                <a:solidFill>
                  <a:schemeClr val="tx1"/>
                </a:solidFill>
                <a:latin typeface="Cambria" panose="02040503050406030204" pitchFamily="18" charset="0"/>
                <a:ea typeface="Cambria" panose="02040503050406030204" pitchFamily="18" charset="0"/>
                <a:cs typeface="Proxima Nova"/>
                <a:sym typeface="Proxima Nova"/>
              </a:rPr>
              <a:t>Simple Request</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 simple request is just a single GET line naming the page desired, without the protocol version.</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response is just the raw page with no headers, no MIME, and no encoding.</a:t>
            </a:r>
          </a:p>
        </p:txBody>
      </p:sp>
      <p:pic>
        <p:nvPicPr>
          <p:cNvPr id="2" name="Picture 1">
            <a:extLst>
              <a:ext uri="{FF2B5EF4-FFF2-40B4-BE49-F238E27FC236}">
                <a16:creationId xmlns:a16="http://schemas.microsoft.com/office/drawing/2014/main" id="{3A94B153-D967-B870-6EEF-868CDEDE4C77}"/>
              </a:ext>
            </a:extLst>
          </p:cNvPr>
          <p:cNvPicPr>
            <a:picLocks noChangeAspect="1"/>
          </p:cNvPicPr>
          <p:nvPr/>
        </p:nvPicPr>
        <p:blipFill>
          <a:blip r:embed="rId6"/>
          <a:stretch>
            <a:fillRect/>
          </a:stretch>
        </p:blipFill>
        <p:spPr>
          <a:xfrm>
            <a:off x="869219" y="2499384"/>
            <a:ext cx="7132320" cy="2001053"/>
          </a:xfrm>
          <a:prstGeom prst="rect">
            <a:avLst/>
          </a:prstGeom>
        </p:spPr>
      </p:pic>
    </p:spTree>
    <p:extLst>
      <p:ext uri="{BB962C8B-B14F-4D97-AF65-F5344CB8AC3E}">
        <p14:creationId xmlns:p14="http://schemas.microsoft.com/office/powerpoint/2010/main" val="447424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HTTP</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4642"/>
            <a:ext cx="8823050" cy="2554515"/>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800" b="1" dirty="0">
                <a:solidFill>
                  <a:schemeClr val="tx1"/>
                </a:solidFill>
                <a:latin typeface="Cambria" panose="02040503050406030204" pitchFamily="18" charset="0"/>
                <a:ea typeface="Cambria" panose="02040503050406030204" pitchFamily="18" charset="0"/>
                <a:cs typeface="Proxima Nova"/>
                <a:sym typeface="Proxima Nova"/>
              </a:rPr>
              <a:t>Full Request</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Full request are indicated by the presence of the protocol version on the GET request line.</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first word on the full request line is simply the name of the method to be executed on the web page.</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Full request contains the command, the page desired, and the protocol/version.</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names are case sensitive, so, GET is a valid method but get is invalid.</a:t>
            </a:r>
          </a:p>
        </p:txBody>
      </p:sp>
      <p:pic>
        <p:nvPicPr>
          <p:cNvPr id="2" name="Picture 1">
            <a:extLst>
              <a:ext uri="{FF2B5EF4-FFF2-40B4-BE49-F238E27FC236}">
                <a16:creationId xmlns:a16="http://schemas.microsoft.com/office/drawing/2014/main" id="{B611F3EF-EE6C-180C-9DC1-03ADB344D0C4}"/>
              </a:ext>
            </a:extLst>
          </p:cNvPr>
          <p:cNvPicPr>
            <a:picLocks noChangeAspect="1"/>
          </p:cNvPicPr>
          <p:nvPr/>
        </p:nvPicPr>
        <p:blipFill>
          <a:blip r:embed="rId6"/>
          <a:stretch>
            <a:fillRect/>
          </a:stretch>
        </p:blipFill>
        <p:spPr>
          <a:xfrm>
            <a:off x="1262432" y="3368386"/>
            <a:ext cx="6122504" cy="1582391"/>
          </a:xfrm>
          <a:prstGeom prst="rect">
            <a:avLst/>
          </a:prstGeom>
        </p:spPr>
      </p:pic>
    </p:spTree>
    <p:extLst>
      <p:ext uri="{BB962C8B-B14F-4D97-AF65-F5344CB8AC3E}">
        <p14:creationId xmlns:p14="http://schemas.microsoft.com/office/powerpoint/2010/main" val="1849004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Working of HTTP</a:t>
            </a:r>
          </a:p>
        </p:txBody>
      </p:sp>
      <p:sp>
        <p:nvSpPr>
          <p:cNvPr id="71" name="Google Shape;71;p15"/>
          <p:cNvSpPr txBox="1"/>
          <p:nvPr/>
        </p:nvSpPr>
        <p:spPr>
          <a:xfrm>
            <a:off x="127221" y="724642"/>
            <a:ext cx="8823050" cy="1231076"/>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HTTP uses the services of TCP. HTTP is a stateless protocol.</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client initialize the transaction by sending a request message. The server replies by sending a response.</a:t>
            </a:r>
          </a:p>
        </p:txBody>
      </p:sp>
      <p:grpSp>
        <p:nvGrpSpPr>
          <p:cNvPr id="6" name="Group 5">
            <a:extLst>
              <a:ext uri="{FF2B5EF4-FFF2-40B4-BE49-F238E27FC236}">
                <a16:creationId xmlns:a16="http://schemas.microsoft.com/office/drawing/2014/main" id="{CD64FDE2-2C35-1B65-82E1-27D392390E93}"/>
              </a:ext>
            </a:extLst>
          </p:cNvPr>
          <p:cNvGrpSpPr/>
          <p:nvPr/>
        </p:nvGrpSpPr>
        <p:grpSpPr>
          <a:xfrm>
            <a:off x="1427509" y="2157648"/>
            <a:ext cx="6281531" cy="2802832"/>
            <a:chOff x="1427509" y="2157648"/>
            <a:chExt cx="6281531" cy="2802832"/>
          </a:xfrm>
        </p:grpSpPr>
        <p:grpSp>
          <p:nvGrpSpPr>
            <p:cNvPr id="4" name="Group 3">
              <a:extLst>
                <a:ext uri="{FF2B5EF4-FFF2-40B4-BE49-F238E27FC236}">
                  <a16:creationId xmlns:a16="http://schemas.microsoft.com/office/drawing/2014/main" id="{C0B7BA81-DDA2-309E-6463-35EB3BE5170F}"/>
                </a:ext>
              </a:extLst>
            </p:cNvPr>
            <p:cNvGrpSpPr/>
            <p:nvPr/>
          </p:nvGrpSpPr>
          <p:grpSpPr>
            <a:xfrm>
              <a:off x="1427509" y="2157648"/>
              <a:ext cx="6281531" cy="2802832"/>
              <a:chOff x="1427509" y="2157648"/>
              <a:chExt cx="6281531" cy="2802832"/>
            </a:xfrm>
          </p:grpSpPr>
          <p:pic>
            <p:nvPicPr>
              <p:cNvPr id="2" name="Picture 1">
                <a:extLst>
                  <a:ext uri="{FF2B5EF4-FFF2-40B4-BE49-F238E27FC236}">
                    <a16:creationId xmlns:a16="http://schemas.microsoft.com/office/drawing/2014/main" id="{E9DB1050-13C0-A57E-A06A-CCC5E6AC9661}"/>
                  </a:ext>
                </a:extLst>
              </p:cNvPr>
              <p:cNvPicPr>
                <a:picLocks noChangeAspect="1"/>
              </p:cNvPicPr>
              <p:nvPr/>
            </p:nvPicPr>
            <p:blipFill>
              <a:blip r:embed="rId6"/>
              <a:stretch>
                <a:fillRect/>
              </a:stretch>
            </p:blipFill>
            <p:spPr>
              <a:xfrm>
                <a:off x="1427509" y="2157648"/>
                <a:ext cx="6281531" cy="2802832"/>
              </a:xfrm>
              <a:prstGeom prst="rect">
                <a:avLst/>
              </a:prstGeom>
            </p:spPr>
          </p:pic>
          <p:sp>
            <p:nvSpPr>
              <p:cNvPr id="3" name="Rectangle 2">
                <a:extLst>
                  <a:ext uri="{FF2B5EF4-FFF2-40B4-BE49-F238E27FC236}">
                    <a16:creationId xmlns:a16="http://schemas.microsoft.com/office/drawing/2014/main" id="{FC7CCAFC-F7D5-5B60-433A-63706C0842DE}"/>
                  </a:ext>
                </a:extLst>
              </p:cNvPr>
              <p:cNvSpPr/>
              <p:nvPr/>
            </p:nvSpPr>
            <p:spPr>
              <a:xfrm>
                <a:off x="1675170" y="4180114"/>
                <a:ext cx="769257" cy="3120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Cambria" panose="02040503050406030204" pitchFamily="18" charset="0"/>
                    <a:ea typeface="Cambria" panose="02040503050406030204" pitchFamily="18" charset="0"/>
                  </a:rPr>
                  <a:t>Client</a:t>
                </a:r>
              </a:p>
            </p:txBody>
          </p:sp>
        </p:grpSp>
        <p:sp>
          <p:nvSpPr>
            <p:cNvPr id="5" name="Rectangle 4">
              <a:extLst>
                <a:ext uri="{FF2B5EF4-FFF2-40B4-BE49-F238E27FC236}">
                  <a16:creationId xmlns:a16="http://schemas.microsoft.com/office/drawing/2014/main" id="{597113AC-0435-2166-7CFB-8478A505E2BE}"/>
                </a:ext>
              </a:extLst>
            </p:cNvPr>
            <p:cNvSpPr/>
            <p:nvPr/>
          </p:nvSpPr>
          <p:spPr>
            <a:xfrm>
              <a:off x="6842255" y="4149073"/>
              <a:ext cx="769257" cy="3120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Cambria" panose="02040503050406030204" pitchFamily="18" charset="0"/>
                  <a:ea typeface="Cambria" panose="02040503050406030204" pitchFamily="18" charset="0"/>
                </a:rPr>
                <a:t>Server</a:t>
              </a:r>
            </a:p>
          </p:txBody>
        </p:sp>
      </p:grpSp>
    </p:spTree>
    <p:extLst>
      <p:ext uri="{BB962C8B-B14F-4D97-AF65-F5344CB8AC3E}">
        <p14:creationId xmlns:p14="http://schemas.microsoft.com/office/powerpoint/2010/main" val="2974920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Working of HTTP</a:t>
            </a:r>
          </a:p>
        </p:txBody>
      </p:sp>
      <p:sp>
        <p:nvSpPr>
          <p:cNvPr id="71" name="Google Shape;71;p15"/>
          <p:cNvSpPr txBox="1"/>
          <p:nvPr/>
        </p:nvSpPr>
        <p:spPr>
          <a:xfrm>
            <a:off x="127221" y="724642"/>
            <a:ext cx="8823050" cy="1231076"/>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HTTP messages are two types: 1. Request 2. Response.</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Both message used same format. Request message consist of a request line, headers and a body. Figure shows request message.</a:t>
            </a:r>
          </a:p>
        </p:txBody>
      </p:sp>
      <p:pic>
        <p:nvPicPr>
          <p:cNvPr id="3" name="Picture 2">
            <a:extLst>
              <a:ext uri="{FF2B5EF4-FFF2-40B4-BE49-F238E27FC236}">
                <a16:creationId xmlns:a16="http://schemas.microsoft.com/office/drawing/2014/main" id="{18E79047-876E-E09D-A255-031E414AD2DB}"/>
              </a:ext>
            </a:extLst>
          </p:cNvPr>
          <p:cNvPicPr>
            <a:picLocks noChangeAspect="1"/>
          </p:cNvPicPr>
          <p:nvPr/>
        </p:nvPicPr>
        <p:blipFill>
          <a:blip r:embed="rId6"/>
          <a:stretch>
            <a:fillRect/>
          </a:stretch>
        </p:blipFill>
        <p:spPr>
          <a:xfrm>
            <a:off x="1754901" y="2468074"/>
            <a:ext cx="1632356" cy="1899190"/>
          </a:xfrm>
          <a:prstGeom prst="rect">
            <a:avLst/>
          </a:prstGeom>
        </p:spPr>
      </p:pic>
      <p:pic>
        <p:nvPicPr>
          <p:cNvPr id="9" name="Picture 8">
            <a:extLst>
              <a:ext uri="{FF2B5EF4-FFF2-40B4-BE49-F238E27FC236}">
                <a16:creationId xmlns:a16="http://schemas.microsoft.com/office/drawing/2014/main" id="{41E501FA-B1BE-E433-C22B-79363F3E5B88}"/>
              </a:ext>
            </a:extLst>
          </p:cNvPr>
          <p:cNvPicPr>
            <a:picLocks noChangeAspect="1"/>
          </p:cNvPicPr>
          <p:nvPr/>
        </p:nvPicPr>
        <p:blipFill>
          <a:blip r:embed="rId7"/>
          <a:stretch>
            <a:fillRect/>
          </a:stretch>
        </p:blipFill>
        <p:spPr>
          <a:xfrm>
            <a:off x="5205768" y="2468074"/>
            <a:ext cx="1632356" cy="1899190"/>
          </a:xfrm>
          <a:prstGeom prst="rect">
            <a:avLst/>
          </a:prstGeom>
        </p:spPr>
      </p:pic>
      <p:sp>
        <p:nvSpPr>
          <p:cNvPr id="10" name="TextBox 9">
            <a:extLst>
              <a:ext uri="{FF2B5EF4-FFF2-40B4-BE49-F238E27FC236}">
                <a16:creationId xmlns:a16="http://schemas.microsoft.com/office/drawing/2014/main" id="{074EA39D-E55A-440C-E445-B39828D91310}"/>
              </a:ext>
            </a:extLst>
          </p:cNvPr>
          <p:cNvSpPr txBox="1"/>
          <p:nvPr/>
        </p:nvSpPr>
        <p:spPr>
          <a:xfrm>
            <a:off x="1456831" y="4418858"/>
            <a:ext cx="2228495" cy="276999"/>
          </a:xfrm>
          <a:prstGeom prst="rect">
            <a:avLst/>
          </a:prstGeom>
          <a:noFill/>
        </p:spPr>
        <p:txBody>
          <a:bodyPr wrap="none" rtlCol="0">
            <a:spAutoFit/>
          </a:bodyPr>
          <a:lstStyle/>
          <a:p>
            <a:pPr algn="ctr"/>
            <a:r>
              <a:rPr lang="en-IN" sz="1200" dirty="0">
                <a:latin typeface="Cambria" panose="02040503050406030204" pitchFamily="18" charset="0"/>
                <a:ea typeface="Cambria" panose="02040503050406030204" pitchFamily="18" charset="0"/>
              </a:rPr>
              <a:t>Fig. Format of request message</a:t>
            </a:r>
          </a:p>
        </p:txBody>
      </p:sp>
      <p:sp>
        <p:nvSpPr>
          <p:cNvPr id="11" name="TextBox 10">
            <a:extLst>
              <a:ext uri="{FF2B5EF4-FFF2-40B4-BE49-F238E27FC236}">
                <a16:creationId xmlns:a16="http://schemas.microsoft.com/office/drawing/2014/main" id="{068A4324-3C3E-8462-69F6-FBDA6FD43A54}"/>
              </a:ext>
            </a:extLst>
          </p:cNvPr>
          <p:cNvSpPr txBox="1"/>
          <p:nvPr/>
        </p:nvSpPr>
        <p:spPr>
          <a:xfrm>
            <a:off x="4858807" y="4418857"/>
            <a:ext cx="2326279" cy="276999"/>
          </a:xfrm>
          <a:prstGeom prst="rect">
            <a:avLst/>
          </a:prstGeom>
          <a:noFill/>
        </p:spPr>
        <p:txBody>
          <a:bodyPr wrap="none" rtlCol="0">
            <a:spAutoFit/>
          </a:bodyPr>
          <a:lstStyle/>
          <a:p>
            <a:pPr algn="ctr"/>
            <a:r>
              <a:rPr lang="en-IN" sz="1200" dirty="0">
                <a:latin typeface="Cambria" panose="02040503050406030204" pitchFamily="18" charset="0"/>
                <a:ea typeface="Cambria" panose="02040503050406030204" pitchFamily="18" charset="0"/>
              </a:rPr>
              <a:t>Fig. Format of response message</a:t>
            </a:r>
          </a:p>
        </p:txBody>
      </p:sp>
    </p:spTree>
    <p:extLst>
      <p:ext uri="{BB962C8B-B14F-4D97-AF65-F5344CB8AC3E}">
        <p14:creationId xmlns:p14="http://schemas.microsoft.com/office/powerpoint/2010/main" val="2357355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Working of HTTP</a:t>
            </a:r>
          </a:p>
        </p:txBody>
      </p:sp>
      <p:sp>
        <p:nvSpPr>
          <p:cNvPr id="71" name="Google Shape;71;p15"/>
          <p:cNvSpPr txBox="1"/>
          <p:nvPr/>
        </p:nvSpPr>
        <p:spPr>
          <a:xfrm>
            <a:off x="127221" y="724642"/>
            <a:ext cx="6583680" cy="2662237"/>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Ø"/>
            </a:pPr>
            <a:r>
              <a:rPr lang="en-US" sz="1700" b="1" dirty="0">
                <a:latin typeface="Cambria" panose="02040503050406030204" pitchFamily="18" charset="0"/>
                <a:ea typeface="Cambria" panose="02040503050406030204" pitchFamily="18" charset="0"/>
              </a:rPr>
              <a:t>Request Message</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Request line defines 3 elements: Request type, URL, http version</a:t>
            </a:r>
          </a:p>
          <a:p>
            <a:pPr marL="271463" lvl="2" indent="-200025" algn="just" fontAlgn="t">
              <a:buFont typeface="Arial" panose="020B0604020202020204" pitchFamily="34" charset="0"/>
              <a:buChar char="•"/>
            </a:pPr>
            <a:endParaRPr lang="en-US" sz="1600" b="1" dirty="0">
              <a:latin typeface="Cambria" panose="02040503050406030204" pitchFamily="18" charset="0"/>
              <a:ea typeface="Cambria" panose="02040503050406030204" pitchFamily="18" charset="0"/>
            </a:endParaRPr>
          </a:p>
          <a:p>
            <a:pPr marL="271463" lvl="2" indent="-200025" algn="just" fontAlgn="t">
              <a:buFont typeface="Arial" panose="020B0604020202020204" pitchFamily="34" charset="0"/>
              <a:buChar char="•"/>
            </a:pPr>
            <a:r>
              <a:rPr lang="en-US" sz="1600" b="1" dirty="0">
                <a:latin typeface="Cambria" panose="02040503050406030204" pitchFamily="18" charset="0"/>
                <a:ea typeface="Cambria" panose="02040503050406030204" pitchFamily="18" charset="0"/>
              </a:rPr>
              <a:t>Request Type: </a:t>
            </a:r>
            <a:r>
              <a:rPr lang="en-IN" sz="1600" dirty="0">
                <a:latin typeface="Cambria" panose="02040503050406030204" pitchFamily="18" charset="0"/>
                <a:ea typeface="Cambria" panose="02040503050406030204" pitchFamily="18" charset="0"/>
              </a:rPr>
              <a:t>It categorizes the request message into several methods for HTTP version 1.1.</a:t>
            </a:r>
          </a:p>
          <a:p>
            <a:pPr marL="269875" lvl="2" algn="just" fontAlgn="t"/>
            <a:r>
              <a:rPr lang="en-IN" sz="1600" dirty="0">
                <a:latin typeface="Cambria" panose="02040503050406030204" pitchFamily="18" charset="0"/>
                <a:ea typeface="Cambria" panose="02040503050406030204" pitchFamily="18" charset="0"/>
              </a:rPr>
              <a:t>i.e., GET, POST, DELETE, PUT, COPY, MOVE, LINK, UNLINK</a:t>
            </a: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600" b="1"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b="1" dirty="0">
                <a:latin typeface="Cambria" panose="02040503050406030204" pitchFamily="18" charset="0"/>
                <a:ea typeface="Cambria" panose="02040503050406030204" pitchFamily="18" charset="0"/>
              </a:rPr>
              <a:t>URL: </a:t>
            </a:r>
            <a:r>
              <a:rPr lang="en-US" sz="1600" dirty="0">
                <a:latin typeface="Cambria" panose="02040503050406030204" pitchFamily="18" charset="0"/>
                <a:ea typeface="Cambria" panose="02040503050406030204" pitchFamily="18" charset="0"/>
              </a:rPr>
              <a:t>URL is path of webpage.</a:t>
            </a:r>
          </a:p>
          <a:p>
            <a:pPr marL="271463" lvl="2" indent="-200025" algn="just">
              <a:buFont typeface="Arial" panose="020B0604020202020204" pitchFamily="34" charset="0"/>
              <a:buChar char="•"/>
            </a:pPr>
            <a:endParaRPr lang="en-US" sz="1600" b="1"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b="1" dirty="0">
                <a:latin typeface="Cambria" panose="02040503050406030204" pitchFamily="18" charset="0"/>
                <a:ea typeface="Cambria" panose="02040503050406030204" pitchFamily="18" charset="0"/>
              </a:rPr>
              <a:t>HTTP Version: </a:t>
            </a:r>
            <a:r>
              <a:rPr lang="en-US" sz="1600" dirty="0">
                <a:latin typeface="Cambria" panose="02040503050406030204" pitchFamily="18" charset="0"/>
                <a:ea typeface="Cambria" panose="02040503050406030204" pitchFamily="18" charset="0"/>
              </a:rPr>
              <a:t>Here http version is 1.1</a:t>
            </a:r>
          </a:p>
        </p:txBody>
      </p:sp>
      <p:pic>
        <p:nvPicPr>
          <p:cNvPr id="3" name="Picture 2">
            <a:extLst>
              <a:ext uri="{FF2B5EF4-FFF2-40B4-BE49-F238E27FC236}">
                <a16:creationId xmlns:a16="http://schemas.microsoft.com/office/drawing/2014/main" id="{18E79047-876E-E09D-A255-031E414AD2DB}"/>
              </a:ext>
            </a:extLst>
          </p:cNvPr>
          <p:cNvPicPr>
            <a:picLocks noChangeAspect="1"/>
          </p:cNvPicPr>
          <p:nvPr/>
        </p:nvPicPr>
        <p:blipFill>
          <a:blip r:embed="rId6"/>
          <a:stretch>
            <a:fillRect/>
          </a:stretch>
        </p:blipFill>
        <p:spPr>
          <a:xfrm>
            <a:off x="7205088" y="839992"/>
            <a:ext cx="1632356" cy="1899190"/>
          </a:xfrm>
          <a:prstGeom prst="rect">
            <a:avLst/>
          </a:prstGeom>
        </p:spPr>
      </p:pic>
      <p:sp>
        <p:nvSpPr>
          <p:cNvPr id="10" name="TextBox 9">
            <a:extLst>
              <a:ext uri="{FF2B5EF4-FFF2-40B4-BE49-F238E27FC236}">
                <a16:creationId xmlns:a16="http://schemas.microsoft.com/office/drawing/2014/main" id="{074EA39D-E55A-440C-E445-B39828D91310}"/>
              </a:ext>
            </a:extLst>
          </p:cNvPr>
          <p:cNvSpPr txBox="1"/>
          <p:nvPr/>
        </p:nvSpPr>
        <p:spPr>
          <a:xfrm>
            <a:off x="6836486" y="2790776"/>
            <a:ext cx="2369559" cy="276999"/>
          </a:xfrm>
          <a:prstGeom prst="rect">
            <a:avLst/>
          </a:prstGeom>
          <a:noFill/>
        </p:spPr>
        <p:txBody>
          <a:bodyPr wrap="none" rtlCol="0">
            <a:spAutoFit/>
          </a:bodyPr>
          <a:lstStyle/>
          <a:p>
            <a:pPr algn="ctr"/>
            <a:r>
              <a:rPr lang="en-IN" sz="1200" b="1" dirty="0">
                <a:latin typeface="Cambria" panose="02040503050406030204" pitchFamily="18" charset="0"/>
                <a:ea typeface="Cambria" panose="02040503050406030204" pitchFamily="18" charset="0"/>
              </a:rPr>
              <a:t>Fig. Format of request message</a:t>
            </a:r>
          </a:p>
        </p:txBody>
      </p:sp>
      <p:pic>
        <p:nvPicPr>
          <p:cNvPr id="14" name="Picture 13">
            <a:extLst>
              <a:ext uri="{FF2B5EF4-FFF2-40B4-BE49-F238E27FC236}">
                <a16:creationId xmlns:a16="http://schemas.microsoft.com/office/drawing/2014/main" id="{3FE6BFB1-61FC-0BAE-7182-325268EB571A}"/>
              </a:ext>
            </a:extLst>
          </p:cNvPr>
          <p:cNvPicPr>
            <a:picLocks noChangeAspect="1"/>
          </p:cNvPicPr>
          <p:nvPr/>
        </p:nvPicPr>
        <p:blipFill>
          <a:blip r:embed="rId7"/>
          <a:stretch>
            <a:fillRect/>
          </a:stretch>
        </p:blipFill>
        <p:spPr>
          <a:xfrm>
            <a:off x="3180522" y="3476108"/>
            <a:ext cx="5836257" cy="1618639"/>
          </a:xfrm>
          <a:prstGeom prst="rect">
            <a:avLst/>
          </a:prstGeom>
        </p:spPr>
      </p:pic>
    </p:spTree>
    <p:extLst>
      <p:ext uri="{BB962C8B-B14F-4D97-AF65-F5344CB8AC3E}">
        <p14:creationId xmlns:p14="http://schemas.microsoft.com/office/powerpoint/2010/main" val="2577426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Working of HTTP</a:t>
            </a:r>
          </a:p>
        </p:txBody>
      </p:sp>
      <p:sp>
        <p:nvSpPr>
          <p:cNvPr id="71" name="Google Shape;71;p15"/>
          <p:cNvSpPr txBox="1"/>
          <p:nvPr/>
        </p:nvSpPr>
        <p:spPr>
          <a:xfrm>
            <a:off x="127221" y="724642"/>
            <a:ext cx="6661612" cy="3077735"/>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Ø"/>
            </a:pPr>
            <a:r>
              <a:rPr lang="en-US" sz="1700" b="1" dirty="0">
                <a:latin typeface="Cambria" panose="02040503050406030204" pitchFamily="18" charset="0"/>
                <a:ea typeface="Cambria" panose="02040503050406030204" pitchFamily="18" charset="0"/>
              </a:rPr>
              <a:t>Response Message</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Once the server receives an HTTP request from the client, it returns an HTTP response.</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Status Line: HTTP/1.1    200    OK</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Status Code:</a:t>
            </a:r>
          </a:p>
          <a:p>
            <a:pPr marL="628650" lvl="2" indent="-285750" algn="just">
              <a:buFont typeface="Wingdings" panose="05000000000000000000" pitchFamily="2" charset="2"/>
              <a:buChar char="ü"/>
            </a:pPr>
            <a:r>
              <a:rPr lang="en-US" sz="1500" dirty="0">
                <a:latin typeface="Cambria" panose="02040503050406030204" pitchFamily="18" charset="0"/>
                <a:ea typeface="Cambria" panose="02040503050406030204" pitchFamily="18" charset="0"/>
              </a:rPr>
              <a:t>200 OK : Request succeeded.</a:t>
            </a:r>
          </a:p>
          <a:p>
            <a:pPr marL="628650" lvl="2" indent="-285750" algn="just">
              <a:buFont typeface="Wingdings" panose="05000000000000000000" pitchFamily="2" charset="2"/>
              <a:buChar char="ü"/>
            </a:pPr>
            <a:r>
              <a:rPr lang="en-US" sz="1500" dirty="0">
                <a:latin typeface="Cambria" panose="02040503050406030204" pitchFamily="18" charset="0"/>
                <a:ea typeface="Cambria" panose="02040503050406030204" pitchFamily="18" charset="0"/>
              </a:rPr>
              <a:t>301 Moved Permanently : Requested object moved</a:t>
            </a:r>
          </a:p>
          <a:p>
            <a:pPr marL="628650" lvl="2" indent="-285750" algn="just">
              <a:buFont typeface="Wingdings" panose="05000000000000000000" pitchFamily="2" charset="2"/>
              <a:buChar char="ü"/>
            </a:pPr>
            <a:r>
              <a:rPr lang="en-US" sz="1500" dirty="0">
                <a:latin typeface="Cambria" panose="02040503050406030204" pitchFamily="18" charset="0"/>
                <a:ea typeface="Cambria" panose="02040503050406030204" pitchFamily="18" charset="0"/>
              </a:rPr>
              <a:t>400 Bad Request : Request message not understood by server</a:t>
            </a:r>
          </a:p>
          <a:p>
            <a:pPr marL="628650" lvl="2" indent="-285750" algn="just">
              <a:buFont typeface="Wingdings" panose="05000000000000000000" pitchFamily="2" charset="2"/>
              <a:buChar char="ü"/>
            </a:pPr>
            <a:r>
              <a:rPr lang="en-US" sz="1500" dirty="0">
                <a:latin typeface="Cambria" panose="02040503050406030204" pitchFamily="18" charset="0"/>
                <a:ea typeface="Cambria" panose="02040503050406030204" pitchFamily="18" charset="0"/>
              </a:rPr>
              <a:t>404 Not Found : Requested document not found on this server</a:t>
            </a:r>
          </a:p>
          <a:p>
            <a:pPr marL="628650" lvl="2" indent="-285750" algn="just">
              <a:buFont typeface="Wingdings" panose="05000000000000000000" pitchFamily="2" charset="2"/>
              <a:buChar char="ü"/>
            </a:pPr>
            <a:r>
              <a:rPr lang="en-US" sz="1500" dirty="0">
                <a:latin typeface="Cambria" panose="02040503050406030204" pitchFamily="18" charset="0"/>
                <a:ea typeface="Cambria" panose="02040503050406030204" pitchFamily="18" charset="0"/>
              </a:rPr>
              <a:t>505 HTTP Version Not Supported : Requested http version not support</a:t>
            </a:r>
          </a:p>
        </p:txBody>
      </p:sp>
      <p:pic>
        <p:nvPicPr>
          <p:cNvPr id="2" name="Picture 1">
            <a:extLst>
              <a:ext uri="{FF2B5EF4-FFF2-40B4-BE49-F238E27FC236}">
                <a16:creationId xmlns:a16="http://schemas.microsoft.com/office/drawing/2014/main" id="{5AAECB3C-DC95-E568-2624-EEA9FE7DA7C6}"/>
              </a:ext>
            </a:extLst>
          </p:cNvPr>
          <p:cNvPicPr>
            <a:picLocks noChangeAspect="1"/>
          </p:cNvPicPr>
          <p:nvPr/>
        </p:nvPicPr>
        <p:blipFill>
          <a:blip r:embed="rId6"/>
          <a:stretch>
            <a:fillRect/>
          </a:stretch>
        </p:blipFill>
        <p:spPr>
          <a:xfrm>
            <a:off x="7145995" y="779251"/>
            <a:ext cx="1632356" cy="1899190"/>
          </a:xfrm>
          <a:prstGeom prst="rect">
            <a:avLst/>
          </a:prstGeom>
        </p:spPr>
      </p:pic>
      <p:sp>
        <p:nvSpPr>
          <p:cNvPr id="4" name="TextBox 3">
            <a:extLst>
              <a:ext uri="{FF2B5EF4-FFF2-40B4-BE49-F238E27FC236}">
                <a16:creationId xmlns:a16="http://schemas.microsoft.com/office/drawing/2014/main" id="{679C8772-DC31-5BC0-B059-F83058FAE7B8}"/>
              </a:ext>
            </a:extLst>
          </p:cNvPr>
          <p:cNvSpPr txBox="1"/>
          <p:nvPr/>
        </p:nvSpPr>
        <p:spPr>
          <a:xfrm>
            <a:off x="6725296" y="2730034"/>
            <a:ext cx="2473755" cy="276999"/>
          </a:xfrm>
          <a:prstGeom prst="rect">
            <a:avLst/>
          </a:prstGeom>
          <a:noFill/>
        </p:spPr>
        <p:txBody>
          <a:bodyPr wrap="none" rtlCol="0">
            <a:spAutoFit/>
          </a:bodyPr>
          <a:lstStyle/>
          <a:p>
            <a:pPr algn="ctr"/>
            <a:r>
              <a:rPr lang="en-IN" sz="1200" b="1" dirty="0">
                <a:latin typeface="Cambria" panose="02040503050406030204" pitchFamily="18" charset="0"/>
                <a:ea typeface="Cambria" panose="02040503050406030204" pitchFamily="18" charset="0"/>
              </a:rPr>
              <a:t>Fig. Format of response message</a:t>
            </a:r>
          </a:p>
        </p:txBody>
      </p:sp>
      <p:pic>
        <p:nvPicPr>
          <p:cNvPr id="6" name="Picture 5">
            <a:extLst>
              <a:ext uri="{FF2B5EF4-FFF2-40B4-BE49-F238E27FC236}">
                <a16:creationId xmlns:a16="http://schemas.microsoft.com/office/drawing/2014/main" id="{B0BDD7CC-5EE5-20A1-8223-946E8BED4E9C}"/>
              </a:ext>
            </a:extLst>
          </p:cNvPr>
          <p:cNvPicPr>
            <a:picLocks noChangeAspect="1"/>
          </p:cNvPicPr>
          <p:nvPr/>
        </p:nvPicPr>
        <p:blipFill>
          <a:blip r:embed="rId7"/>
          <a:stretch>
            <a:fillRect/>
          </a:stretch>
        </p:blipFill>
        <p:spPr>
          <a:xfrm>
            <a:off x="4206241" y="3673503"/>
            <a:ext cx="4802588" cy="1415778"/>
          </a:xfrm>
          <a:prstGeom prst="rect">
            <a:avLst/>
          </a:prstGeom>
        </p:spPr>
      </p:pic>
    </p:spTree>
    <p:extLst>
      <p:ext uri="{BB962C8B-B14F-4D97-AF65-F5344CB8AC3E}">
        <p14:creationId xmlns:p14="http://schemas.microsoft.com/office/powerpoint/2010/main" val="1017964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FD38A8-6A85-4A91-8077-6ECBFAAFD764}"/>
              </a:ext>
            </a:extLst>
          </p:cNvPr>
          <p:cNvSpPr>
            <a:spLocks noGrp="1"/>
          </p:cNvSpPr>
          <p:nvPr>
            <p:ph idx="1"/>
          </p:nvPr>
        </p:nvSpPr>
        <p:spPr>
          <a:xfrm>
            <a:off x="73984" y="2323104"/>
            <a:ext cx="4094018" cy="2326175"/>
          </a:xfrm>
        </p:spPr>
        <p:txBody>
          <a:bodyPr>
            <a:normAutofit fontScale="92500"/>
          </a:bodyPr>
          <a:lstStyle/>
          <a:p>
            <a:pPr marL="197644" lvl="1" indent="-197644" algn="just" fontAlgn="t"/>
            <a:r>
              <a:rPr lang="en-IN" sz="1650" dirty="0">
                <a:solidFill>
                  <a:schemeClr val="tx1"/>
                </a:solidFill>
                <a:latin typeface="Cambria" panose="02040503050406030204" pitchFamily="18" charset="0"/>
                <a:ea typeface="Cambria" panose="02040503050406030204" pitchFamily="18" charset="0"/>
                <a:cs typeface="Times New Roman" pitchFamily="18" charset="0"/>
              </a:rPr>
              <a:t>A four different header are used:</a:t>
            </a:r>
          </a:p>
          <a:p>
            <a:pPr marL="0" lvl="1" indent="0" algn="just" fontAlgn="t">
              <a:buNone/>
            </a:pPr>
            <a:endParaRPr lang="en-IN" sz="1650" dirty="0">
              <a:solidFill>
                <a:schemeClr val="tx1"/>
              </a:solidFill>
              <a:latin typeface="Cambria" panose="02040503050406030204" pitchFamily="18" charset="0"/>
              <a:ea typeface="Cambria" panose="02040503050406030204" pitchFamily="18" charset="0"/>
              <a:cs typeface="Times New Roman" pitchFamily="18" charset="0"/>
            </a:endParaRPr>
          </a:p>
          <a:p>
            <a:pPr marL="404813" lvl="1" indent="-270272" algn="just" fontAlgn="t">
              <a:buFont typeface="+mj-lt"/>
              <a:buAutoNum type="arabicPeriod"/>
            </a:pPr>
            <a:r>
              <a:rPr lang="en-IN" sz="1650" dirty="0">
                <a:solidFill>
                  <a:schemeClr val="tx1"/>
                </a:solidFill>
                <a:latin typeface="Cambria" panose="02040503050406030204" pitchFamily="18" charset="0"/>
                <a:ea typeface="Cambria" panose="02040503050406030204" pitchFamily="18" charset="0"/>
                <a:cs typeface="Times New Roman" pitchFamily="18" charset="0"/>
              </a:rPr>
              <a:t>general header</a:t>
            </a:r>
          </a:p>
          <a:p>
            <a:pPr marL="404813" lvl="1" indent="-270272" algn="just" fontAlgn="t">
              <a:buFont typeface="+mj-lt"/>
              <a:buAutoNum type="arabicPeriod"/>
            </a:pPr>
            <a:r>
              <a:rPr lang="en-IN" sz="1650" dirty="0">
                <a:solidFill>
                  <a:schemeClr val="tx1"/>
                </a:solidFill>
                <a:latin typeface="Cambria" panose="02040503050406030204" pitchFamily="18" charset="0"/>
                <a:ea typeface="Cambria" panose="02040503050406030204" pitchFamily="18" charset="0"/>
                <a:cs typeface="Times New Roman" pitchFamily="18" charset="0"/>
              </a:rPr>
              <a:t>response header (in response message)</a:t>
            </a:r>
          </a:p>
          <a:p>
            <a:pPr marL="404813" lvl="1" indent="-270272" algn="just" fontAlgn="t">
              <a:buFont typeface="+mj-lt"/>
              <a:buAutoNum type="arabicPeriod"/>
            </a:pPr>
            <a:r>
              <a:rPr lang="en-IN" sz="1650" dirty="0">
                <a:solidFill>
                  <a:schemeClr val="tx1"/>
                </a:solidFill>
                <a:latin typeface="Cambria" panose="02040503050406030204" pitchFamily="18" charset="0"/>
                <a:ea typeface="Cambria" panose="02040503050406030204" pitchFamily="18" charset="0"/>
                <a:cs typeface="Times New Roman" pitchFamily="18" charset="0"/>
              </a:rPr>
              <a:t>entity header</a:t>
            </a:r>
          </a:p>
          <a:p>
            <a:pPr marL="404813" lvl="1" indent="-270272" algn="just" fontAlgn="t">
              <a:buFont typeface="+mj-lt"/>
              <a:buAutoNum type="arabicPeriod"/>
            </a:pPr>
            <a:r>
              <a:rPr lang="en-IN" sz="1650" dirty="0">
                <a:solidFill>
                  <a:schemeClr val="tx1"/>
                </a:solidFill>
                <a:latin typeface="Cambria" panose="02040503050406030204" pitchFamily="18" charset="0"/>
                <a:ea typeface="Cambria" panose="02040503050406030204" pitchFamily="18" charset="0"/>
                <a:cs typeface="Times New Roman" pitchFamily="18" charset="0"/>
              </a:rPr>
              <a:t>request header (in request message)</a:t>
            </a:r>
          </a:p>
          <a:p>
            <a:pPr marL="134540" lvl="1" indent="0" algn="just" fontAlgn="t">
              <a:buNone/>
            </a:pPr>
            <a:endParaRPr lang="en-IN" sz="1650" dirty="0">
              <a:solidFill>
                <a:schemeClr val="tx1"/>
              </a:solidFill>
              <a:latin typeface="Cambria" panose="02040503050406030204" pitchFamily="18" charset="0"/>
              <a:ea typeface="Cambria" panose="02040503050406030204" pitchFamily="18" charset="0"/>
              <a:cs typeface="Times New Roman" pitchFamily="18" charset="0"/>
            </a:endParaRPr>
          </a:p>
          <a:p>
            <a:pPr marL="197644" lvl="1" indent="-197644" algn="just" fontAlgn="t"/>
            <a:r>
              <a:rPr lang="en-IN" sz="1650" dirty="0">
                <a:solidFill>
                  <a:schemeClr val="tx1"/>
                </a:solidFill>
                <a:latin typeface="Cambria" panose="02040503050406030204" pitchFamily="18" charset="0"/>
                <a:ea typeface="Cambria" panose="02040503050406030204" pitchFamily="18" charset="0"/>
                <a:cs typeface="Times New Roman" pitchFamily="18" charset="0"/>
              </a:rPr>
              <a:t>Header can be one or more header lines.</a:t>
            </a:r>
          </a:p>
        </p:txBody>
      </p:sp>
      <p:sp>
        <p:nvSpPr>
          <p:cNvPr id="6" name="Title 1">
            <a:extLst>
              <a:ext uri="{FF2B5EF4-FFF2-40B4-BE49-F238E27FC236}">
                <a16:creationId xmlns:a16="http://schemas.microsoft.com/office/drawing/2014/main" id="{F98C21AD-0CE5-494F-844F-63EE1E6424CA}"/>
              </a:ext>
            </a:extLst>
          </p:cNvPr>
          <p:cNvSpPr>
            <a:spLocks noGrp="1"/>
          </p:cNvSpPr>
          <p:nvPr>
            <p:ph type="title"/>
          </p:nvPr>
        </p:nvSpPr>
        <p:spPr>
          <a:xfrm>
            <a:off x="0" y="1"/>
            <a:ext cx="9144000" cy="477981"/>
          </a:xfrm>
        </p:spPr>
        <p:txBody>
          <a:bodyPr>
            <a:normAutofit fontScale="90000"/>
          </a:bodyPr>
          <a:lstStyle/>
          <a:p>
            <a:pPr algn="ctr"/>
            <a:r>
              <a:rPr lang="en-US" sz="3000" b="1" dirty="0">
                <a:latin typeface="Cambria" panose="02040503050406030204" pitchFamily="18" charset="0"/>
                <a:ea typeface="Cambria" panose="02040503050406030204" pitchFamily="18" charset="0"/>
              </a:rPr>
              <a:t>HTTP Header</a:t>
            </a:r>
            <a:endParaRPr lang="en-IN" sz="3000" b="1" dirty="0">
              <a:latin typeface="Cambria" panose="02040503050406030204" pitchFamily="18" charset="0"/>
              <a:ea typeface="Cambria" panose="02040503050406030204" pitchFamily="18" charset="0"/>
            </a:endParaRPr>
          </a:p>
        </p:txBody>
      </p:sp>
      <p:sp>
        <p:nvSpPr>
          <p:cNvPr id="33" name="Rectangle 32">
            <a:extLst>
              <a:ext uri="{FF2B5EF4-FFF2-40B4-BE49-F238E27FC236}">
                <a16:creationId xmlns:a16="http://schemas.microsoft.com/office/drawing/2014/main" id="{1186DF77-0A2D-4492-97ED-BF35C473FD7F}"/>
              </a:ext>
            </a:extLst>
          </p:cNvPr>
          <p:cNvSpPr/>
          <p:nvPr/>
        </p:nvSpPr>
        <p:spPr>
          <a:xfrm>
            <a:off x="5527969" y="2462581"/>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Content-Length : 200</a:t>
            </a:r>
            <a:endParaRPr lang="en-IN" sz="1050" dirty="0">
              <a:latin typeface="Cambria" panose="02040503050406030204" pitchFamily="18" charset="0"/>
              <a:ea typeface="Cambria" panose="02040503050406030204" pitchFamily="18" charset="0"/>
            </a:endParaRPr>
          </a:p>
        </p:txBody>
      </p:sp>
      <p:sp>
        <p:nvSpPr>
          <p:cNvPr id="43" name="Rectangle 42">
            <a:extLst>
              <a:ext uri="{FF2B5EF4-FFF2-40B4-BE49-F238E27FC236}">
                <a16:creationId xmlns:a16="http://schemas.microsoft.com/office/drawing/2014/main" id="{93511B76-8FFD-4436-95C3-7B0D1E64C9A8}"/>
              </a:ext>
            </a:extLst>
          </p:cNvPr>
          <p:cNvSpPr/>
          <p:nvPr/>
        </p:nvSpPr>
        <p:spPr>
          <a:xfrm>
            <a:off x="4366801" y="516208"/>
            <a:ext cx="1161166"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Status Line</a:t>
            </a:r>
            <a:endParaRPr lang="en-IN" sz="1500" b="1" dirty="0">
              <a:latin typeface="Cambria" panose="02040503050406030204" pitchFamily="18" charset="0"/>
              <a:ea typeface="Cambria" panose="02040503050406030204" pitchFamily="18" charset="0"/>
            </a:endParaRPr>
          </a:p>
        </p:txBody>
      </p:sp>
      <p:sp>
        <p:nvSpPr>
          <p:cNvPr id="45" name="Rectangle 44">
            <a:extLst>
              <a:ext uri="{FF2B5EF4-FFF2-40B4-BE49-F238E27FC236}">
                <a16:creationId xmlns:a16="http://schemas.microsoft.com/office/drawing/2014/main" id="{E2E6339C-3B57-4145-90B1-1444C2D8A594}"/>
              </a:ext>
            </a:extLst>
          </p:cNvPr>
          <p:cNvSpPr/>
          <p:nvPr/>
        </p:nvSpPr>
        <p:spPr>
          <a:xfrm>
            <a:off x="5527967" y="521513"/>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HTTP/1.1  200  OK</a:t>
            </a:r>
            <a:endParaRPr lang="en-IN" sz="1500" b="1" dirty="0">
              <a:latin typeface="Cambria" panose="02040503050406030204" pitchFamily="18" charset="0"/>
              <a:ea typeface="Cambria" panose="02040503050406030204" pitchFamily="18" charset="0"/>
            </a:endParaRPr>
          </a:p>
        </p:txBody>
      </p:sp>
      <p:sp>
        <p:nvSpPr>
          <p:cNvPr id="46" name="Rectangle 45">
            <a:extLst>
              <a:ext uri="{FF2B5EF4-FFF2-40B4-BE49-F238E27FC236}">
                <a16:creationId xmlns:a16="http://schemas.microsoft.com/office/drawing/2014/main" id="{19521C04-B0E3-4674-8F2C-7A3D402210FD}"/>
              </a:ext>
            </a:extLst>
          </p:cNvPr>
          <p:cNvSpPr/>
          <p:nvPr/>
        </p:nvSpPr>
        <p:spPr>
          <a:xfrm>
            <a:off x="5527967" y="843327"/>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Date : Wed, 11 Aug 2021 13:00:13 GMT </a:t>
            </a:r>
            <a:endParaRPr lang="en-IN" sz="1050" dirty="0">
              <a:latin typeface="Cambria" panose="02040503050406030204" pitchFamily="18" charset="0"/>
              <a:ea typeface="Cambria" panose="02040503050406030204" pitchFamily="18" charset="0"/>
            </a:endParaRPr>
          </a:p>
        </p:txBody>
      </p:sp>
      <p:sp>
        <p:nvSpPr>
          <p:cNvPr id="47" name="Rectangle 46">
            <a:extLst>
              <a:ext uri="{FF2B5EF4-FFF2-40B4-BE49-F238E27FC236}">
                <a16:creationId xmlns:a16="http://schemas.microsoft.com/office/drawing/2014/main" id="{087CE486-7DDD-49E3-9814-9D952DA14553}"/>
              </a:ext>
            </a:extLst>
          </p:cNvPr>
          <p:cNvSpPr/>
          <p:nvPr/>
        </p:nvSpPr>
        <p:spPr>
          <a:xfrm>
            <a:off x="5527967" y="1168582"/>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Connection : Close</a:t>
            </a:r>
            <a:endParaRPr lang="en-IN" sz="1050" dirty="0">
              <a:latin typeface="Cambria" panose="02040503050406030204" pitchFamily="18" charset="0"/>
              <a:ea typeface="Cambria" panose="02040503050406030204" pitchFamily="18" charset="0"/>
            </a:endParaRPr>
          </a:p>
        </p:txBody>
      </p:sp>
      <p:sp>
        <p:nvSpPr>
          <p:cNvPr id="48" name="Rectangle 47">
            <a:extLst>
              <a:ext uri="{FF2B5EF4-FFF2-40B4-BE49-F238E27FC236}">
                <a16:creationId xmlns:a16="http://schemas.microsoft.com/office/drawing/2014/main" id="{218062AC-88BE-454E-AE2F-411EE54E6EAA}"/>
              </a:ext>
            </a:extLst>
          </p:cNvPr>
          <p:cNvSpPr/>
          <p:nvPr/>
        </p:nvSpPr>
        <p:spPr>
          <a:xfrm>
            <a:off x="5527967" y="1490257"/>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Server : Apache / 1.3.27</a:t>
            </a:r>
            <a:endParaRPr lang="en-IN" sz="1050" dirty="0">
              <a:latin typeface="Cambria" panose="02040503050406030204" pitchFamily="18" charset="0"/>
              <a:ea typeface="Cambria" panose="02040503050406030204" pitchFamily="18" charset="0"/>
            </a:endParaRPr>
          </a:p>
        </p:txBody>
      </p:sp>
      <p:sp>
        <p:nvSpPr>
          <p:cNvPr id="49" name="Rectangle 48">
            <a:extLst>
              <a:ext uri="{FF2B5EF4-FFF2-40B4-BE49-F238E27FC236}">
                <a16:creationId xmlns:a16="http://schemas.microsoft.com/office/drawing/2014/main" id="{F43D5EEF-0883-489C-B915-6AA36512D92E}"/>
              </a:ext>
            </a:extLst>
          </p:cNvPr>
          <p:cNvSpPr/>
          <p:nvPr/>
        </p:nvSpPr>
        <p:spPr>
          <a:xfrm>
            <a:off x="5527967" y="1815512"/>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Accept-Ranges : bytes</a:t>
            </a:r>
            <a:endParaRPr lang="en-IN" sz="1050" dirty="0">
              <a:latin typeface="Cambria" panose="02040503050406030204" pitchFamily="18" charset="0"/>
              <a:ea typeface="Cambria" panose="02040503050406030204" pitchFamily="18" charset="0"/>
            </a:endParaRPr>
          </a:p>
        </p:txBody>
      </p:sp>
      <p:sp>
        <p:nvSpPr>
          <p:cNvPr id="50" name="Rectangle 49">
            <a:extLst>
              <a:ext uri="{FF2B5EF4-FFF2-40B4-BE49-F238E27FC236}">
                <a16:creationId xmlns:a16="http://schemas.microsoft.com/office/drawing/2014/main" id="{AE329D95-CCB5-4D00-BAAE-39C16C178944}"/>
              </a:ext>
            </a:extLst>
          </p:cNvPr>
          <p:cNvSpPr/>
          <p:nvPr/>
        </p:nvSpPr>
        <p:spPr>
          <a:xfrm>
            <a:off x="5527967" y="2137326"/>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Content-Type : text/html</a:t>
            </a:r>
            <a:endParaRPr lang="en-IN" sz="1050" dirty="0">
              <a:latin typeface="Cambria" panose="02040503050406030204" pitchFamily="18" charset="0"/>
              <a:ea typeface="Cambria" panose="02040503050406030204" pitchFamily="18" charset="0"/>
            </a:endParaRPr>
          </a:p>
        </p:txBody>
      </p:sp>
      <p:sp>
        <p:nvSpPr>
          <p:cNvPr id="56" name="Rectangle 55">
            <a:extLst>
              <a:ext uri="{FF2B5EF4-FFF2-40B4-BE49-F238E27FC236}">
                <a16:creationId xmlns:a16="http://schemas.microsoft.com/office/drawing/2014/main" id="{0E44BEF8-2C6C-492F-9F07-E5F3EEC21F34}"/>
              </a:ext>
            </a:extLst>
          </p:cNvPr>
          <p:cNvSpPr/>
          <p:nvPr/>
        </p:nvSpPr>
        <p:spPr>
          <a:xfrm>
            <a:off x="5527966" y="2789701"/>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Last-Modified : 1 Aug 2021 13:00:13 GMT</a:t>
            </a:r>
            <a:endParaRPr lang="en-IN" sz="1050" dirty="0">
              <a:latin typeface="Cambria" panose="02040503050406030204" pitchFamily="18" charset="0"/>
              <a:ea typeface="Cambria" panose="02040503050406030204" pitchFamily="18" charset="0"/>
            </a:endParaRPr>
          </a:p>
        </p:txBody>
      </p:sp>
      <p:sp>
        <p:nvSpPr>
          <p:cNvPr id="57" name="Rectangle 56">
            <a:extLst>
              <a:ext uri="{FF2B5EF4-FFF2-40B4-BE49-F238E27FC236}">
                <a16:creationId xmlns:a16="http://schemas.microsoft.com/office/drawing/2014/main" id="{DFBF7A80-BE8F-4DD3-9859-5636CE35DEBD}"/>
              </a:ext>
            </a:extLst>
          </p:cNvPr>
          <p:cNvSpPr/>
          <p:nvPr/>
        </p:nvSpPr>
        <p:spPr>
          <a:xfrm>
            <a:off x="5527966" y="3105415"/>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endParaRPr lang="en-IN" sz="1050" dirty="0">
              <a:latin typeface="Cambria" panose="02040503050406030204" pitchFamily="18" charset="0"/>
              <a:ea typeface="Cambria" panose="02040503050406030204" pitchFamily="18" charset="0"/>
            </a:endParaRPr>
          </a:p>
        </p:txBody>
      </p:sp>
      <p:sp>
        <p:nvSpPr>
          <p:cNvPr id="58" name="Rectangle 57">
            <a:extLst>
              <a:ext uri="{FF2B5EF4-FFF2-40B4-BE49-F238E27FC236}">
                <a16:creationId xmlns:a16="http://schemas.microsoft.com/office/drawing/2014/main" id="{FF4C708C-5077-4360-B16F-38E585EEA7C3}"/>
              </a:ext>
            </a:extLst>
          </p:cNvPr>
          <p:cNvSpPr/>
          <p:nvPr/>
        </p:nvSpPr>
        <p:spPr>
          <a:xfrm>
            <a:off x="5527966" y="3424714"/>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&lt;html&gt;</a:t>
            </a:r>
            <a:endParaRPr lang="en-IN" sz="1050" dirty="0">
              <a:latin typeface="Cambria" panose="02040503050406030204" pitchFamily="18" charset="0"/>
              <a:ea typeface="Cambria" panose="02040503050406030204" pitchFamily="18" charset="0"/>
            </a:endParaRPr>
          </a:p>
        </p:txBody>
      </p:sp>
      <p:sp>
        <p:nvSpPr>
          <p:cNvPr id="59" name="Rectangle 58">
            <a:extLst>
              <a:ext uri="{FF2B5EF4-FFF2-40B4-BE49-F238E27FC236}">
                <a16:creationId xmlns:a16="http://schemas.microsoft.com/office/drawing/2014/main" id="{3357931E-0CB5-45C8-AECA-395E96CCE490}"/>
              </a:ext>
            </a:extLst>
          </p:cNvPr>
          <p:cNvSpPr/>
          <p:nvPr/>
        </p:nvSpPr>
        <p:spPr>
          <a:xfrm>
            <a:off x="5527966" y="3743687"/>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&lt;head&gt;</a:t>
            </a:r>
            <a:endParaRPr lang="en-IN" sz="1050" dirty="0">
              <a:latin typeface="Cambria" panose="02040503050406030204" pitchFamily="18" charset="0"/>
              <a:ea typeface="Cambria" panose="02040503050406030204" pitchFamily="18" charset="0"/>
            </a:endParaRPr>
          </a:p>
        </p:txBody>
      </p:sp>
      <p:sp>
        <p:nvSpPr>
          <p:cNvPr id="60" name="Rectangle 59">
            <a:extLst>
              <a:ext uri="{FF2B5EF4-FFF2-40B4-BE49-F238E27FC236}">
                <a16:creationId xmlns:a16="http://schemas.microsoft.com/office/drawing/2014/main" id="{505941E7-A60D-4211-B196-04BFBDA411D8}"/>
              </a:ext>
            </a:extLst>
          </p:cNvPr>
          <p:cNvSpPr/>
          <p:nvPr/>
        </p:nvSpPr>
        <p:spPr>
          <a:xfrm>
            <a:off x="5527966" y="4069354"/>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&lt;title&gt; Welcome to the India &lt;title&gt;</a:t>
            </a:r>
            <a:endParaRPr lang="en-IN" sz="1050" dirty="0">
              <a:latin typeface="Cambria" panose="02040503050406030204" pitchFamily="18" charset="0"/>
              <a:ea typeface="Cambria" panose="02040503050406030204" pitchFamily="18" charset="0"/>
            </a:endParaRPr>
          </a:p>
        </p:txBody>
      </p:sp>
      <p:sp>
        <p:nvSpPr>
          <p:cNvPr id="61" name="Rectangle 60">
            <a:extLst>
              <a:ext uri="{FF2B5EF4-FFF2-40B4-BE49-F238E27FC236}">
                <a16:creationId xmlns:a16="http://schemas.microsoft.com/office/drawing/2014/main" id="{ADCF6645-CE3F-4703-AF44-EF7ECD474810}"/>
              </a:ext>
            </a:extLst>
          </p:cNvPr>
          <p:cNvSpPr/>
          <p:nvPr/>
        </p:nvSpPr>
        <p:spPr>
          <a:xfrm>
            <a:off x="5527966" y="4393917"/>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&lt;/head&gt;</a:t>
            </a:r>
            <a:endParaRPr lang="en-IN" sz="1050" dirty="0">
              <a:latin typeface="Cambria" panose="02040503050406030204" pitchFamily="18" charset="0"/>
              <a:ea typeface="Cambria" panose="02040503050406030204" pitchFamily="18" charset="0"/>
            </a:endParaRPr>
          </a:p>
        </p:txBody>
      </p:sp>
      <p:sp>
        <p:nvSpPr>
          <p:cNvPr id="66" name="Rectangle 65">
            <a:extLst>
              <a:ext uri="{FF2B5EF4-FFF2-40B4-BE49-F238E27FC236}">
                <a16:creationId xmlns:a16="http://schemas.microsoft.com/office/drawing/2014/main" id="{1EFECD64-654A-40C8-8B83-B681ACFDB031}"/>
              </a:ext>
            </a:extLst>
          </p:cNvPr>
          <p:cNvSpPr/>
          <p:nvPr/>
        </p:nvSpPr>
        <p:spPr>
          <a:xfrm>
            <a:off x="5527966" y="4718387"/>
            <a:ext cx="3522518"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50" dirty="0">
                <a:latin typeface="Cambria" panose="02040503050406030204" pitchFamily="18" charset="0"/>
                <a:ea typeface="Cambria" panose="02040503050406030204" pitchFamily="18" charset="0"/>
              </a:rPr>
              <a:t>&lt;body&gt;</a:t>
            </a:r>
            <a:endParaRPr lang="en-IN" sz="1050" dirty="0">
              <a:latin typeface="Cambria" panose="02040503050406030204" pitchFamily="18" charset="0"/>
              <a:ea typeface="Cambria" panose="02040503050406030204" pitchFamily="18" charset="0"/>
            </a:endParaRPr>
          </a:p>
        </p:txBody>
      </p:sp>
      <p:sp>
        <p:nvSpPr>
          <p:cNvPr id="67" name="Rectangle 66">
            <a:extLst>
              <a:ext uri="{FF2B5EF4-FFF2-40B4-BE49-F238E27FC236}">
                <a16:creationId xmlns:a16="http://schemas.microsoft.com/office/drawing/2014/main" id="{4EE84863-2656-4F85-8ADB-CA9932993A27}"/>
              </a:ext>
            </a:extLst>
          </p:cNvPr>
          <p:cNvSpPr/>
          <p:nvPr/>
        </p:nvSpPr>
        <p:spPr>
          <a:xfrm>
            <a:off x="4366801" y="844017"/>
            <a:ext cx="1161166" cy="639629"/>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General Header</a:t>
            </a:r>
            <a:endParaRPr lang="en-IN" sz="1500" b="1" dirty="0">
              <a:latin typeface="Cambria" panose="02040503050406030204" pitchFamily="18" charset="0"/>
              <a:ea typeface="Cambria" panose="02040503050406030204" pitchFamily="18" charset="0"/>
            </a:endParaRPr>
          </a:p>
        </p:txBody>
      </p:sp>
      <p:sp>
        <p:nvSpPr>
          <p:cNvPr id="68" name="Rectangle 67">
            <a:extLst>
              <a:ext uri="{FF2B5EF4-FFF2-40B4-BE49-F238E27FC236}">
                <a16:creationId xmlns:a16="http://schemas.microsoft.com/office/drawing/2014/main" id="{05F6B168-55D8-4F34-8FEE-6B0DA1B0FEB4}"/>
              </a:ext>
            </a:extLst>
          </p:cNvPr>
          <p:cNvSpPr/>
          <p:nvPr/>
        </p:nvSpPr>
        <p:spPr>
          <a:xfrm>
            <a:off x="4366800" y="1486318"/>
            <a:ext cx="1161166" cy="665054"/>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Response Header</a:t>
            </a:r>
            <a:endParaRPr lang="en-IN" sz="1500" b="1" dirty="0">
              <a:latin typeface="Cambria" panose="02040503050406030204" pitchFamily="18" charset="0"/>
              <a:ea typeface="Cambria" panose="02040503050406030204" pitchFamily="18" charset="0"/>
            </a:endParaRPr>
          </a:p>
        </p:txBody>
      </p:sp>
      <p:sp>
        <p:nvSpPr>
          <p:cNvPr id="69" name="Rectangle 68">
            <a:extLst>
              <a:ext uri="{FF2B5EF4-FFF2-40B4-BE49-F238E27FC236}">
                <a16:creationId xmlns:a16="http://schemas.microsoft.com/office/drawing/2014/main" id="{E55C8BB7-5A5B-4457-8140-7D2E820C7E10}"/>
              </a:ext>
            </a:extLst>
          </p:cNvPr>
          <p:cNvSpPr/>
          <p:nvPr/>
        </p:nvSpPr>
        <p:spPr>
          <a:xfrm>
            <a:off x="4366798" y="2141179"/>
            <a:ext cx="1161166" cy="965632"/>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Entity Header</a:t>
            </a:r>
            <a:endParaRPr lang="en-IN" sz="1500" b="1" dirty="0">
              <a:latin typeface="Cambria" panose="02040503050406030204" pitchFamily="18" charset="0"/>
              <a:ea typeface="Cambria" panose="02040503050406030204" pitchFamily="18" charset="0"/>
            </a:endParaRPr>
          </a:p>
        </p:txBody>
      </p:sp>
      <p:sp>
        <p:nvSpPr>
          <p:cNvPr id="70" name="Rectangle 69">
            <a:extLst>
              <a:ext uri="{FF2B5EF4-FFF2-40B4-BE49-F238E27FC236}">
                <a16:creationId xmlns:a16="http://schemas.microsoft.com/office/drawing/2014/main" id="{C36D10BB-7291-409E-A514-1C864E5FB953}"/>
              </a:ext>
            </a:extLst>
          </p:cNvPr>
          <p:cNvSpPr/>
          <p:nvPr/>
        </p:nvSpPr>
        <p:spPr>
          <a:xfrm>
            <a:off x="4366798" y="3419955"/>
            <a:ext cx="1161166" cy="1623688"/>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Message Body</a:t>
            </a:r>
            <a:endParaRPr lang="en-IN" sz="1500" b="1" dirty="0">
              <a:latin typeface="Cambria" panose="02040503050406030204" pitchFamily="18" charset="0"/>
              <a:ea typeface="Cambria" panose="02040503050406030204" pitchFamily="18" charset="0"/>
            </a:endParaRPr>
          </a:p>
        </p:txBody>
      </p:sp>
      <p:sp>
        <p:nvSpPr>
          <p:cNvPr id="71" name="Rectangle 70">
            <a:extLst>
              <a:ext uri="{FF2B5EF4-FFF2-40B4-BE49-F238E27FC236}">
                <a16:creationId xmlns:a16="http://schemas.microsoft.com/office/drawing/2014/main" id="{ACBB6910-8D35-42EA-BC36-BC8CF2DD176A}"/>
              </a:ext>
            </a:extLst>
          </p:cNvPr>
          <p:cNvSpPr/>
          <p:nvPr/>
        </p:nvSpPr>
        <p:spPr>
          <a:xfrm>
            <a:off x="4366795" y="3109745"/>
            <a:ext cx="1161166" cy="320560"/>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Blank Line</a:t>
            </a:r>
            <a:endParaRPr lang="en-IN" sz="1500" b="1" dirty="0">
              <a:latin typeface="Cambria" panose="02040503050406030204" pitchFamily="18" charset="0"/>
              <a:ea typeface="Cambria" panose="02040503050406030204" pitchFamily="18" charset="0"/>
            </a:endParaRPr>
          </a:p>
        </p:txBody>
      </p:sp>
      <p:sp>
        <p:nvSpPr>
          <p:cNvPr id="24" name="Rectangle 23">
            <a:extLst>
              <a:ext uri="{FF2B5EF4-FFF2-40B4-BE49-F238E27FC236}">
                <a16:creationId xmlns:a16="http://schemas.microsoft.com/office/drawing/2014/main" id="{8341F780-3334-4738-AB12-2D9E35A84D02}"/>
              </a:ext>
            </a:extLst>
          </p:cNvPr>
          <p:cNvSpPr/>
          <p:nvPr/>
        </p:nvSpPr>
        <p:spPr>
          <a:xfrm>
            <a:off x="2441859" y="478846"/>
            <a:ext cx="1433945"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Status Line</a:t>
            </a:r>
            <a:endParaRPr lang="en-IN" sz="1500" b="1" dirty="0">
              <a:latin typeface="Cambria" panose="02040503050406030204" pitchFamily="18" charset="0"/>
              <a:ea typeface="Cambria" panose="02040503050406030204" pitchFamily="18" charset="0"/>
            </a:endParaRPr>
          </a:p>
        </p:txBody>
      </p:sp>
      <p:sp>
        <p:nvSpPr>
          <p:cNvPr id="25" name="Rectangle 24">
            <a:extLst>
              <a:ext uri="{FF2B5EF4-FFF2-40B4-BE49-F238E27FC236}">
                <a16:creationId xmlns:a16="http://schemas.microsoft.com/office/drawing/2014/main" id="{A32E6D23-E599-4120-947A-473ADF477C75}"/>
              </a:ext>
            </a:extLst>
          </p:cNvPr>
          <p:cNvSpPr/>
          <p:nvPr/>
        </p:nvSpPr>
        <p:spPr>
          <a:xfrm>
            <a:off x="2441859" y="800659"/>
            <a:ext cx="1433945"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Header Fields</a:t>
            </a:r>
            <a:endParaRPr lang="en-IN" sz="1500" b="1" dirty="0">
              <a:latin typeface="Cambria" panose="02040503050406030204" pitchFamily="18" charset="0"/>
              <a:ea typeface="Cambria" panose="02040503050406030204" pitchFamily="18" charset="0"/>
            </a:endParaRPr>
          </a:p>
        </p:txBody>
      </p:sp>
      <p:sp>
        <p:nvSpPr>
          <p:cNvPr id="26" name="Rectangle 25">
            <a:extLst>
              <a:ext uri="{FF2B5EF4-FFF2-40B4-BE49-F238E27FC236}">
                <a16:creationId xmlns:a16="http://schemas.microsoft.com/office/drawing/2014/main" id="{038BAB38-9C45-43BD-ACD6-BB0516E14F63}"/>
              </a:ext>
            </a:extLst>
          </p:cNvPr>
          <p:cNvSpPr/>
          <p:nvPr/>
        </p:nvSpPr>
        <p:spPr>
          <a:xfrm>
            <a:off x="2441859" y="1125915"/>
            <a:ext cx="1433945"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Blank Line</a:t>
            </a:r>
            <a:endParaRPr lang="en-IN" sz="1500" b="1" dirty="0">
              <a:latin typeface="Cambria" panose="02040503050406030204" pitchFamily="18" charset="0"/>
              <a:ea typeface="Cambria" panose="02040503050406030204" pitchFamily="18" charset="0"/>
            </a:endParaRPr>
          </a:p>
        </p:txBody>
      </p:sp>
      <p:sp>
        <p:nvSpPr>
          <p:cNvPr id="27" name="Rectangle 26">
            <a:extLst>
              <a:ext uri="{FF2B5EF4-FFF2-40B4-BE49-F238E27FC236}">
                <a16:creationId xmlns:a16="http://schemas.microsoft.com/office/drawing/2014/main" id="{930BC09E-EEBD-4EED-8610-A0F3BC1EE684}"/>
              </a:ext>
            </a:extLst>
          </p:cNvPr>
          <p:cNvSpPr/>
          <p:nvPr/>
        </p:nvSpPr>
        <p:spPr>
          <a:xfrm>
            <a:off x="2441859" y="1457980"/>
            <a:ext cx="1433945"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Message Body</a:t>
            </a:r>
            <a:endParaRPr lang="en-IN" sz="1500" b="1" dirty="0">
              <a:latin typeface="Cambria" panose="02040503050406030204" pitchFamily="18" charset="0"/>
              <a:ea typeface="Cambria" panose="02040503050406030204" pitchFamily="18" charset="0"/>
            </a:endParaRPr>
          </a:p>
        </p:txBody>
      </p:sp>
      <p:sp>
        <p:nvSpPr>
          <p:cNvPr id="28" name="TextBox 27">
            <a:extLst>
              <a:ext uri="{FF2B5EF4-FFF2-40B4-BE49-F238E27FC236}">
                <a16:creationId xmlns:a16="http://schemas.microsoft.com/office/drawing/2014/main" id="{C09AA69D-6472-41AD-A4EC-853B6CD15A78}"/>
              </a:ext>
            </a:extLst>
          </p:cNvPr>
          <p:cNvSpPr txBox="1"/>
          <p:nvPr/>
        </p:nvSpPr>
        <p:spPr>
          <a:xfrm>
            <a:off x="2115096" y="1836663"/>
            <a:ext cx="2251697" cy="276999"/>
          </a:xfrm>
          <a:prstGeom prst="rect">
            <a:avLst/>
          </a:prstGeom>
          <a:noFill/>
        </p:spPr>
        <p:txBody>
          <a:bodyPr wrap="square" rtlCol="0">
            <a:spAutoFit/>
          </a:bodyPr>
          <a:lstStyle/>
          <a:p>
            <a:pPr algn="ctr"/>
            <a:r>
              <a:rPr lang="en-US" sz="1200" b="1" dirty="0">
                <a:solidFill>
                  <a:schemeClr val="tx1"/>
                </a:solidFill>
                <a:latin typeface="Cambria" panose="02040503050406030204" pitchFamily="18" charset="0"/>
                <a:ea typeface="Cambria" panose="02040503050406030204" pitchFamily="18" charset="0"/>
              </a:rPr>
              <a:t>Format of Response Message</a:t>
            </a:r>
            <a:endParaRPr lang="en-IN" sz="1200" b="1" dirty="0">
              <a:solidFill>
                <a:schemeClr val="tx1"/>
              </a:solidFill>
              <a:latin typeface="Cambria" panose="02040503050406030204" pitchFamily="18" charset="0"/>
              <a:ea typeface="Cambria" panose="02040503050406030204" pitchFamily="18" charset="0"/>
            </a:endParaRPr>
          </a:p>
        </p:txBody>
      </p:sp>
      <p:sp>
        <p:nvSpPr>
          <p:cNvPr id="29" name="Rectangle 28">
            <a:extLst>
              <a:ext uri="{FF2B5EF4-FFF2-40B4-BE49-F238E27FC236}">
                <a16:creationId xmlns:a16="http://schemas.microsoft.com/office/drawing/2014/main" id="{54CA8BD0-27B1-48A4-B0B2-D838BBECA355}"/>
              </a:ext>
            </a:extLst>
          </p:cNvPr>
          <p:cNvSpPr/>
          <p:nvPr/>
        </p:nvSpPr>
        <p:spPr>
          <a:xfrm>
            <a:off x="315618" y="494221"/>
            <a:ext cx="1433945"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Request Line</a:t>
            </a:r>
            <a:endParaRPr lang="en-IN" sz="1500" b="1" dirty="0">
              <a:latin typeface="Cambria" panose="02040503050406030204" pitchFamily="18" charset="0"/>
              <a:ea typeface="Cambria" panose="02040503050406030204" pitchFamily="18" charset="0"/>
            </a:endParaRPr>
          </a:p>
        </p:txBody>
      </p:sp>
      <p:sp>
        <p:nvSpPr>
          <p:cNvPr id="30" name="Rectangle 29">
            <a:extLst>
              <a:ext uri="{FF2B5EF4-FFF2-40B4-BE49-F238E27FC236}">
                <a16:creationId xmlns:a16="http://schemas.microsoft.com/office/drawing/2014/main" id="{4B40C8DA-A051-4C44-84E9-C4062848816D}"/>
              </a:ext>
            </a:extLst>
          </p:cNvPr>
          <p:cNvSpPr/>
          <p:nvPr/>
        </p:nvSpPr>
        <p:spPr>
          <a:xfrm>
            <a:off x="315618" y="816035"/>
            <a:ext cx="1433945"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Header Fields</a:t>
            </a:r>
            <a:endParaRPr lang="en-IN" sz="1500" b="1" dirty="0">
              <a:latin typeface="Cambria" panose="02040503050406030204" pitchFamily="18" charset="0"/>
              <a:ea typeface="Cambria" panose="02040503050406030204" pitchFamily="18" charset="0"/>
            </a:endParaRPr>
          </a:p>
        </p:txBody>
      </p:sp>
      <p:sp>
        <p:nvSpPr>
          <p:cNvPr id="31" name="Rectangle 30">
            <a:extLst>
              <a:ext uri="{FF2B5EF4-FFF2-40B4-BE49-F238E27FC236}">
                <a16:creationId xmlns:a16="http://schemas.microsoft.com/office/drawing/2014/main" id="{6EE97BFD-41D3-48B9-BA1A-F0036821F77E}"/>
              </a:ext>
            </a:extLst>
          </p:cNvPr>
          <p:cNvSpPr/>
          <p:nvPr/>
        </p:nvSpPr>
        <p:spPr>
          <a:xfrm>
            <a:off x="315618" y="1141291"/>
            <a:ext cx="1433945"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Blank Line</a:t>
            </a:r>
            <a:endParaRPr lang="en-IN" sz="1500" b="1" dirty="0">
              <a:latin typeface="Cambria" panose="02040503050406030204" pitchFamily="18" charset="0"/>
              <a:ea typeface="Cambria" panose="02040503050406030204" pitchFamily="18" charset="0"/>
            </a:endParaRPr>
          </a:p>
        </p:txBody>
      </p:sp>
      <p:sp>
        <p:nvSpPr>
          <p:cNvPr id="32" name="Rectangle 31">
            <a:extLst>
              <a:ext uri="{FF2B5EF4-FFF2-40B4-BE49-F238E27FC236}">
                <a16:creationId xmlns:a16="http://schemas.microsoft.com/office/drawing/2014/main" id="{6EA7320D-233B-404E-97D5-4958F733174C}"/>
              </a:ext>
            </a:extLst>
          </p:cNvPr>
          <p:cNvSpPr/>
          <p:nvPr/>
        </p:nvSpPr>
        <p:spPr>
          <a:xfrm>
            <a:off x="315618" y="1462640"/>
            <a:ext cx="1433945" cy="325256"/>
          </a:xfrm>
          <a:prstGeom prst="rect">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b="1" dirty="0">
                <a:latin typeface="Cambria" panose="02040503050406030204" pitchFamily="18" charset="0"/>
                <a:ea typeface="Cambria" panose="02040503050406030204" pitchFamily="18" charset="0"/>
              </a:rPr>
              <a:t>Message Body</a:t>
            </a:r>
            <a:endParaRPr lang="en-IN" sz="1500" b="1" dirty="0">
              <a:latin typeface="Cambria" panose="02040503050406030204" pitchFamily="18" charset="0"/>
              <a:ea typeface="Cambria" panose="02040503050406030204" pitchFamily="18" charset="0"/>
            </a:endParaRPr>
          </a:p>
        </p:txBody>
      </p:sp>
      <p:sp>
        <p:nvSpPr>
          <p:cNvPr id="34" name="TextBox 33">
            <a:extLst>
              <a:ext uri="{FF2B5EF4-FFF2-40B4-BE49-F238E27FC236}">
                <a16:creationId xmlns:a16="http://schemas.microsoft.com/office/drawing/2014/main" id="{2DA00428-30BD-4E69-AA0C-C674ECDD911C}"/>
              </a:ext>
            </a:extLst>
          </p:cNvPr>
          <p:cNvSpPr txBox="1"/>
          <p:nvPr/>
        </p:nvSpPr>
        <p:spPr>
          <a:xfrm>
            <a:off x="0" y="1837453"/>
            <a:ext cx="2120987" cy="276999"/>
          </a:xfrm>
          <a:prstGeom prst="rect">
            <a:avLst/>
          </a:prstGeom>
          <a:noFill/>
        </p:spPr>
        <p:txBody>
          <a:bodyPr wrap="square" rtlCol="0">
            <a:spAutoFit/>
          </a:bodyPr>
          <a:lstStyle/>
          <a:p>
            <a:pPr algn="ctr"/>
            <a:r>
              <a:rPr lang="en-US" sz="1200" b="1" dirty="0">
                <a:solidFill>
                  <a:schemeClr val="tx1"/>
                </a:solidFill>
                <a:latin typeface="Cambria" panose="02040503050406030204" pitchFamily="18" charset="0"/>
                <a:ea typeface="Cambria" panose="02040503050406030204" pitchFamily="18" charset="0"/>
              </a:rPr>
              <a:t>Format of Request Message</a:t>
            </a:r>
            <a:endParaRPr lang="en-IN" sz="1200" b="1" dirty="0">
              <a:solidFill>
                <a:schemeClr val="tx1"/>
              </a:solidFill>
              <a:latin typeface="Cambria" panose="02040503050406030204" pitchFamily="18" charset="0"/>
              <a:ea typeface="Cambria" panose="02040503050406030204" pitchFamily="18" charset="0"/>
            </a:endParaRPr>
          </a:p>
        </p:txBody>
      </p:sp>
      <p:cxnSp>
        <p:nvCxnSpPr>
          <p:cNvPr id="4" name="Straight Connector 3">
            <a:extLst>
              <a:ext uri="{FF2B5EF4-FFF2-40B4-BE49-F238E27FC236}">
                <a16:creationId xmlns:a16="http://schemas.microsoft.com/office/drawing/2014/main" id="{F1153A1A-1034-4F62-99D4-D919E4598161}"/>
              </a:ext>
            </a:extLst>
          </p:cNvPr>
          <p:cNvCxnSpPr/>
          <p:nvPr/>
        </p:nvCxnSpPr>
        <p:spPr>
          <a:xfrm>
            <a:off x="2120993" y="351289"/>
            <a:ext cx="0" cy="174581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20556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4750" y="4750"/>
            <a:ext cx="9134475" cy="5133975"/>
          </a:xfrm>
          <a:prstGeom prst="rect">
            <a:avLst/>
          </a:prstGeom>
          <a:noFill/>
          <a:ln>
            <a:noFill/>
          </a:ln>
        </p:spPr>
      </p:pic>
      <p:pic>
        <p:nvPicPr>
          <p:cNvPr id="166" name="Google Shape;166;p22"/>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171" name="Google Shape;171;p22"/>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11" name="Google Shape;71;p15"/>
          <p:cNvSpPr txBox="1"/>
          <p:nvPr/>
        </p:nvSpPr>
        <p:spPr>
          <a:xfrm>
            <a:off x="333812" y="1655725"/>
            <a:ext cx="4830903" cy="1292631"/>
          </a:xfrm>
          <a:prstGeom prst="rect">
            <a:avLst/>
          </a:prstGeom>
          <a:noFill/>
          <a:ln>
            <a:noFill/>
          </a:ln>
        </p:spPr>
        <p:txBody>
          <a:bodyPr spcFirstLastPara="1" wrap="square" lIns="91425" tIns="91425" rIns="91425" bIns="91425" anchor="t" anchorCtr="0">
            <a:spAutoFit/>
          </a:bodyPr>
          <a:lstStyle/>
          <a:p>
            <a:pPr lvl="0"/>
            <a:r>
              <a:rPr lang="en-US" sz="3600" b="1" dirty="0">
                <a:solidFill>
                  <a:srgbClr val="666666"/>
                </a:solidFill>
                <a:latin typeface="Proxima Nova"/>
                <a:ea typeface="Proxima Nova"/>
                <a:cs typeface="Proxima Nova"/>
                <a:sym typeface="Proxima Nova"/>
              </a:rPr>
              <a:t>Unit - 2</a:t>
            </a:r>
            <a:endParaRPr lang="en-IN" sz="3600" b="1" dirty="0">
              <a:solidFill>
                <a:srgbClr val="666666"/>
              </a:solidFill>
              <a:latin typeface="Proxima Nova"/>
              <a:ea typeface="Proxima Nova"/>
              <a:cs typeface="Proxima Nova"/>
              <a:sym typeface="Proxima Nova"/>
            </a:endParaRPr>
          </a:p>
          <a:p>
            <a:r>
              <a:rPr lang="en-US" sz="3600" b="1" dirty="0">
                <a:solidFill>
                  <a:srgbClr val="666666"/>
                </a:solidFill>
                <a:latin typeface="Proxima Nova"/>
              </a:rPr>
              <a:t>Application Layer</a:t>
            </a:r>
            <a:endParaRPr sz="3600" b="1" dirty="0">
              <a:solidFill>
                <a:srgbClr val="666666"/>
              </a:solidFill>
              <a:latin typeface="Proxima Nova"/>
            </a:endParaRPr>
          </a:p>
        </p:txBody>
      </p:sp>
      <p:sp>
        <p:nvSpPr>
          <p:cNvPr id="12" name="Google Shape;73;p15"/>
          <p:cNvSpPr txBox="1"/>
          <p:nvPr/>
        </p:nvSpPr>
        <p:spPr>
          <a:xfrm>
            <a:off x="333812" y="4253501"/>
            <a:ext cx="3362534" cy="677078"/>
          </a:xfrm>
          <a:prstGeom prst="rect">
            <a:avLst/>
          </a:prstGeom>
          <a:noFill/>
          <a:ln>
            <a:noFill/>
          </a:ln>
        </p:spPr>
        <p:txBody>
          <a:bodyPr spcFirstLastPara="1" wrap="square" lIns="91425" tIns="91425" rIns="91425" bIns="91425" anchor="t" anchorCtr="0">
            <a:spAutoFit/>
          </a:bodyPr>
          <a:lstStyle/>
          <a:p>
            <a:pPr lvl="0"/>
            <a:r>
              <a:rPr lang="en-US" sz="1600" dirty="0">
                <a:solidFill>
                  <a:schemeClr val="dk2"/>
                </a:solidFill>
                <a:latin typeface="Cambria" panose="02040503050406030204" pitchFamily="18" charset="0"/>
                <a:ea typeface="Cambria" panose="02040503050406030204" pitchFamily="18" charset="0"/>
              </a:rPr>
              <a:t>Prof. Chirag Bhalodia</a:t>
            </a:r>
          </a:p>
          <a:p>
            <a:pPr lvl="0"/>
            <a:r>
              <a:rPr lang="en-US" sz="1600" dirty="0">
                <a:solidFill>
                  <a:schemeClr val="dk2"/>
                </a:solidFill>
                <a:latin typeface="Cambria" panose="02040503050406030204" pitchFamily="18" charset="0"/>
                <a:ea typeface="Cambria" panose="02040503050406030204" pitchFamily="18" charset="0"/>
              </a:rPr>
              <a:t>Computer Engineering Department</a:t>
            </a:r>
            <a:endParaRPr sz="1600" dirty="0">
              <a:solidFill>
                <a:schemeClr val="dk2"/>
              </a:solidFill>
              <a:latin typeface="Cambria" panose="02040503050406030204" pitchFamily="18" charset="0"/>
              <a:ea typeface="Cambria" panose="02040503050406030204" pitchFamily="18" charset="0"/>
            </a:endParaRPr>
          </a:p>
        </p:txBody>
      </p:sp>
      <p:sp>
        <p:nvSpPr>
          <p:cNvPr id="13" name="Google Shape;71;p15"/>
          <p:cNvSpPr txBox="1"/>
          <p:nvPr/>
        </p:nvSpPr>
        <p:spPr>
          <a:xfrm>
            <a:off x="406433" y="724875"/>
            <a:ext cx="3491392" cy="461635"/>
          </a:xfrm>
          <a:prstGeom prst="rect">
            <a:avLst/>
          </a:prstGeom>
          <a:noFill/>
          <a:ln>
            <a:noFill/>
          </a:ln>
        </p:spPr>
        <p:txBody>
          <a:bodyPr spcFirstLastPara="1" wrap="square" lIns="91425" tIns="91425" rIns="91425" bIns="91425" anchor="t" anchorCtr="0">
            <a:spAutoFit/>
          </a:bodyPr>
          <a:lstStyle/>
          <a:p>
            <a:pPr lvl="0"/>
            <a:r>
              <a:rPr lang="en-IN" sz="1800" b="1" dirty="0">
                <a:solidFill>
                  <a:srgbClr val="666666"/>
                </a:solidFill>
                <a:latin typeface="Cambria" panose="02040503050406030204" pitchFamily="18" charset="0"/>
                <a:ea typeface="Cambria" panose="02040503050406030204" pitchFamily="18" charset="0"/>
              </a:rPr>
              <a:t>01CE0410</a:t>
            </a:r>
            <a:r>
              <a:rPr lang="en-IN" sz="1800" b="1" dirty="0">
                <a:solidFill>
                  <a:srgbClr val="666666"/>
                </a:solidFill>
                <a:latin typeface="Cambria" panose="02040503050406030204" pitchFamily="18" charset="0"/>
                <a:ea typeface="Cambria" panose="02040503050406030204" pitchFamily="18" charset="0"/>
                <a:cs typeface="Proxima Nova"/>
                <a:sym typeface="Proxima Nova"/>
              </a:rPr>
              <a:t> – Computer Network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4">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5">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6">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HTTP Connection</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0" y="724642"/>
            <a:ext cx="5889465" cy="3062347"/>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There are two types of HTTP Connection:</a:t>
            </a:r>
          </a:p>
          <a:p>
            <a:pPr marL="628650" lvl="2" indent="-342900" algn="just">
              <a:buFont typeface="+mj-lt"/>
              <a:buAutoNum type="arabicPeriod"/>
            </a:pPr>
            <a:r>
              <a:rPr lang="en-US" sz="1700" dirty="0">
                <a:latin typeface="Cambria" panose="02040503050406030204" pitchFamily="18" charset="0"/>
                <a:ea typeface="Cambria" panose="02040503050406030204" pitchFamily="18" charset="0"/>
              </a:rPr>
              <a:t>Non-Persistent HTTP</a:t>
            </a:r>
          </a:p>
          <a:p>
            <a:pPr marL="628650" lvl="2" indent="-342900" algn="just">
              <a:buFont typeface="+mj-lt"/>
              <a:buAutoNum type="arabicPeriod"/>
            </a:pPr>
            <a:r>
              <a:rPr lang="en-US" sz="1700" dirty="0">
                <a:latin typeface="Cambria" panose="02040503050406030204" pitchFamily="18" charset="0"/>
                <a:ea typeface="Cambria" panose="02040503050406030204" pitchFamily="18" charset="0"/>
              </a:rPr>
              <a:t>Persistent HTTP </a:t>
            </a:r>
          </a:p>
          <a:p>
            <a:pPr marL="71438" lvl="2" algn="just"/>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RTT(round-trip time): A time for a small packet to travel from client to server and server to client.</a:t>
            </a:r>
          </a:p>
          <a:p>
            <a:pPr marL="71438" lvl="2" algn="just"/>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HTTP response time:</a:t>
            </a:r>
          </a:p>
          <a:p>
            <a:pPr marL="628650"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1-RTT to initiate TCP connection.</a:t>
            </a:r>
          </a:p>
          <a:p>
            <a:pPr marL="628650"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1-RTT for HTTP request &amp; response.</a:t>
            </a:r>
          </a:p>
          <a:p>
            <a:pPr marL="628650" lvl="2" indent="-285750" algn="just">
              <a:buFont typeface="Wingdings" panose="05000000000000000000" pitchFamily="2" charset="2"/>
              <a:buChar char="ü"/>
            </a:pPr>
            <a:r>
              <a:rPr lang="en-US" sz="1700" dirty="0">
                <a:latin typeface="Cambria" panose="02040503050406030204" pitchFamily="18" charset="0"/>
                <a:ea typeface="Cambria" panose="02040503050406030204" pitchFamily="18" charset="0"/>
              </a:rPr>
              <a:t>File transmission time</a:t>
            </a:r>
          </a:p>
        </p:txBody>
      </p:sp>
      <p:pic>
        <p:nvPicPr>
          <p:cNvPr id="3" name="Picture 2">
            <a:extLst>
              <a:ext uri="{FF2B5EF4-FFF2-40B4-BE49-F238E27FC236}">
                <a16:creationId xmlns:a16="http://schemas.microsoft.com/office/drawing/2014/main" id="{A45CFAD4-324C-D161-228D-12F88EA5A8BE}"/>
              </a:ext>
            </a:extLst>
          </p:cNvPr>
          <p:cNvPicPr>
            <a:picLocks noChangeAspect="1"/>
          </p:cNvPicPr>
          <p:nvPr/>
        </p:nvPicPr>
        <p:blipFill>
          <a:blip r:embed="rId7"/>
          <a:stretch>
            <a:fillRect/>
          </a:stretch>
        </p:blipFill>
        <p:spPr>
          <a:xfrm>
            <a:off x="6016686" y="753691"/>
            <a:ext cx="3000093" cy="4294396"/>
          </a:xfrm>
          <a:prstGeom prst="rect">
            <a:avLst/>
          </a:prstGeom>
        </p:spPr>
      </p:pic>
      <p:sp>
        <p:nvSpPr>
          <p:cNvPr id="4" name="Rectangle 3">
            <a:extLst>
              <a:ext uri="{FF2B5EF4-FFF2-40B4-BE49-F238E27FC236}">
                <a16:creationId xmlns:a16="http://schemas.microsoft.com/office/drawing/2014/main" id="{633EB0AF-F260-EE18-CCD2-89D857F3E804}"/>
              </a:ext>
            </a:extLst>
          </p:cNvPr>
          <p:cNvSpPr>
            <a:spLocks noChangeArrowheads="1"/>
          </p:cNvSpPr>
          <p:nvPr>
            <p:custDataLst>
              <p:tags r:id="rId1"/>
            </p:custDataLst>
          </p:nvPr>
        </p:nvSpPr>
        <p:spPr bwMode="auto">
          <a:xfrm>
            <a:off x="184936" y="4152067"/>
            <a:ext cx="6589575" cy="310790"/>
          </a:xfrm>
          <a:prstGeom prst="rect">
            <a:avLst/>
          </a:prstGeom>
          <a:solidFill>
            <a:schemeClr val="bg1">
              <a:lumMod val="85000"/>
            </a:schemeClr>
          </a:solidFill>
          <a:ln w="9525" cap="flat" algn="ctr">
            <a:solidFill>
              <a:schemeClr val="bg2">
                <a:lumMod val="90000"/>
              </a:schemeClr>
            </a:solidFill>
            <a:prstDash val="solid"/>
            <a:round/>
            <a:headEnd type="none" w="med" len="med"/>
            <a:tailEnd type="none" w="med" len="med"/>
          </a:ln>
          <a:effectLst>
            <a:outerShdw blurRad="40000" dist="20000" dir="5400000" rotWithShape="0">
              <a:srgbClr val="000000">
                <a:alpha val="37999"/>
              </a:srgbClr>
            </a:outerShdw>
          </a:effectLst>
        </p:spPr>
        <p:txBody>
          <a:bodyPr anchor="ctr"/>
          <a:lstStyle>
            <a:lvl1pPr marL="342900" indent="-342900">
              <a:defRPr sz="2000">
                <a:solidFill>
                  <a:schemeClr val="tx1"/>
                </a:solidFill>
                <a:latin typeface="Arial"/>
                <a:ea typeface="ＭＳ Ｐゴシック" charset="-128"/>
              </a:defRPr>
            </a:lvl1pPr>
            <a:lvl2pPr marL="742950" indent="-285750">
              <a:defRPr sz="2000">
                <a:solidFill>
                  <a:schemeClr val="tx1"/>
                </a:solidFill>
                <a:latin typeface="Arial"/>
                <a:ea typeface="ＭＳ Ｐゴシック" charset="-128"/>
              </a:defRPr>
            </a:lvl2pPr>
            <a:lvl3pPr marL="1143000" indent="-228600">
              <a:defRPr sz="2000">
                <a:solidFill>
                  <a:schemeClr val="tx1"/>
                </a:solidFill>
                <a:latin typeface="Arial"/>
                <a:ea typeface="ＭＳ Ｐゴシック" charset="-128"/>
              </a:defRPr>
            </a:lvl3pPr>
            <a:lvl4pPr marL="1600200" indent="-228600">
              <a:defRPr sz="2000">
                <a:solidFill>
                  <a:schemeClr val="tx1"/>
                </a:solidFill>
                <a:latin typeface="Arial"/>
                <a:ea typeface="ＭＳ Ｐゴシック" charset="-128"/>
              </a:defRPr>
            </a:lvl4pPr>
            <a:lvl5pPr marL="2057400" indent="-228600">
              <a:defRPr sz="2000">
                <a:solidFill>
                  <a:schemeClr val="tx1"/>
                </a:solidFill>
                <a:latin typeface="Arial"/>
                <a:ea typeface="ＭＳ Ｐゴシック" charset="-128"/>
              </a:defRPr>
            </a:lvl5pPr>
            <a:lvl6pPr marL="25146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6pPr>
            <a:lvl7pPr marL="29718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7pPr>
            <a:lvl8pPr marL="34290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8pPr>
            <a:lvl9pPr marL="38862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9pPr>
          </a:lstStyle>
          <a:p>
            <a:pPr eaLnBrk="1" fontAlgn="auto" hangingPunct="1">
              <a:lnSpc>
                <a:spcPct val="85000"/>
              </a:lnSpc>
              <a:buClr>
                <a:srgbClr val="000099"/>
              </a:buClr>
              <a:buSzPct val="65000"/>
              <a:buFont typeface="Wingdings" charset="2"/>
              <a:buNone/>
              <a:defRPr/>
            </a:pPr>
            <a:r>
              <a:rPr lang="en-US" altLang="en-US" sz="1600" b="1" dirty="0">
                <a:ln w="9525" cap="flat" cmpd="sng" algn="ctr">
                  <a:noFill/>
                  <a:prstDash val="solid"/>
                  <a:round/>
                  <a:headEnd type="none" w="med" len="med"/>
                  <a:tailEnd type="none" w="med" len="med"/>
                </a:ln>
                <a:solidFill>
                  <a:srgbClr val="000000"/>
                </a:solidFill>
                <a:latin typeface="Courier New" charset="0"/>
                <a:sym typeface="Wingdings"/>
              </a:rPr>
              <a:t>HTTP Response Time = No. of RTT + file transmit time </a:t>
            </a:r>
            <a:endParaRPr lang="en-US" altLang="en-US" sz="1600" b="1" dirty="0">
              <a:latin typeface="Courier New" charset="0"/>
              <a:cs typeface="Calibri" panose="020F0502020204030204" pitchFamily="34" charset="0"/>
            </a:endParaRPr>
          </a:p>
        </p:txBody>
      </p:sp>
    </p:spTree>
    <p:extLst>
      <p:ext uri="{BB962C8B-B14F-4D97-AF65-F5344CB8AC3E}">
        <p14:creationId xmlns:p14="http://schemas.microsoft.com/office/powerpoint/2010/main" val="2749393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5">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6">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7">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HTTP Connection</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0" y="661034"/>
            <a:ext cx="5489809" cy="4139564"/>
          </a:xfrm>
          <a:prstGeom prst="rect">
            <a:avLst/>
          </a:prstGeom>
          <a:noFill/>
          <a:ln>
            <a:noFill/>
          </a:ln>
        </p:spPr>
        <p:txBody>
          <a:bodyPr spcFirstLastPara="1" wrap="square" lIns="91425" tIns="91425" rIns="91425" bIns="91425" anchor="t" anchorCtr="0">
            <a:spAutoFit/>
          </a:bodyPr>
          <a:lstStyle/>
          <a:p>
            <a:pPr marL="269875" lvl="2" indent="-269875" algn="just">
              <a:buFont typeface="+mj-lt"/>
              <a:buAutoNum type="arabicPeriod"/>
            </a:pPr>
            <a:r>
              <a:rPr lang="en-US" sz="1700" b="1" dirty="0">
                <a:latin typeface="Cambria" panose="02040503050406030204" pitchFamily="18" charset="0"/>
                <a:ea typeface="Cambria" panose="02040503050406030204" pitchFamily="18" charset="0"/>
              </a:rPr>
              <a:t>Non-Persistent HTTP</a:t>
            </a: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Non-persistent connections are the default mode for HTTP/1.0.</a:t>
            </a: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 non-persistent connection is closed after the server sends the requested object to the client.</a:t>
            </a: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connection is used exactly for one request and one response.</a:t>
            </a: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For downloading multiple objects it required multiple connections.</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200025" algn="just">
              <a:buFont typeface="Wingdings" panose="05000000000000000000" pitchFamily="2" charset="2"/>
              <a:buChar char="§"/>
            </a:pPr>
            <a:r>
              <a:rPr lang="en-US" sz="1600" b="1" dirty="0">
                <a:latin typeface="Cambria" panose="02040503050406030204" pitchFamily="18" charset="0"/>
                <a:ea typeface="Cambria" panose="02040503050406030204" pitchFamily="18" charset="0"/>
              </a:rPr>
              <a:t>Example:</a:t>
            </a: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Transferring a webpage from server to client, webpage consists of a base HTML file and 10 JPEG images. </a:t>
            </a: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Total 11 object are reside on server.</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p:txBody>
      </p:sp>
      <p:sp>
        <p:nvSpPr>
          <p:cNvPr id="4" name="Rectangle 3">
            <a:extLst>
              <a:ext uri="{FF2B5EF4-FFF2-40B4-BE49-F238E27FC236}">
                <a16:creationId xmlns:a16="http://schemas.microsoft.com/office/drawing/2014/main" id="{633EB0AF-F260-EE18-CCD2-89D857F3E804}"/>
              </a:ext>
            </a:extLst>
          </p:cNvPr>
          <p:cNvSpPr>
            <a:spLocks noChangeArrowheads="1"/>
          </p:cNvSpPr>
          <p:nvPr>
            <p:custDataLst>
              <p:tags r:id="rId1"/>
            </p:custDataLst>
          </p:nvPr>
        </p:nvSpPr>
        <p:spPr bwMode="auto">
          <a:xfrm>
            <a:off x="254679" y="2999888"/>
            <a:ext cx="5231721" cy="310790"/>
          </a:xfrm>
          <a:prstGeom prst="rect">
            <a:avLst/>
          </a:prstGeom>
          <a:solidFill>
            <a:schemeClr val="bg1">
              <a:lumMod val="85000"/>
            </a:schemeClr>
          </a:solidFill>
          <a:ln w="9525" cap="flat" algn="ctr">
            <a:solidFill>
              <a:schemeClr val="bg2">
                <a:lumMod val="90000"/>
              </a:schemeClr>
            </a:solidFill>
            <a:prstDash val="solid"/>
            <a:round/>
            <a:headEnd type="none" w="med" len="med"/>
            <a:tailEnd type="none" w="med" len="med"/>
          </a:ln>
          <a:effectLst>
            <a:outerShdw blurRad="40000" dist="20000" dir="5400000" rotWithShape="0">
              <a:srgbClr val="000000">
                <a:alpha val="37999"/>
              </a:srgbClr>
            </a:outerShdw>
          </a:effectLst>
        </p:spPr>
        <p:txBody>
          <a:bodyPr anchor="ctr"/>
          <a:lstStyle>
            <a:lvl1pPr marL="342900" indent="-342900">
              <a:defRPr sz="2000">
                <a:solidFill>
                  <a:schemeClr val="tx1"/>
                </a:solidFill>
                <a:latin typeface="Arial"/>
                <a:ea typeface="ＭＳ Ｐゴシック" charset="-128"/>
              </a:defRPr>
            </a:lvl1pPr>
            <a:lvl2pPr marL="742950" indent="-285750">
              <a:defRPr sz="2000">
                <a:solidFill>
                  <a:schemeClr val="tx1"/>
                </a:solidFill>
                <a:latin typeface="Arial"/>
                <a:ea typeface="ＭＳ Ｐゴシック" charset="-128"/>
              </a:defRPr>
            </a:lvl2pPr>
            <a:lvl3pPr marL="1143000" indent="-228600">
              <a:defRPr sz="2000">
                <a:solidFill>
                  <a:schemeClr val="tx1"/>
                </a:solidFill>
                <a:latin typeface="Arial"/>
                <a:ea typeface="ＭＳ Ｐゴシック" charset="-128"/>
              </a:defRPr>
            </a:lvl3pPr>
            <a:lvl4pPr marL="1600200" indent="-228600">
              <a:defRPr sz="2000">
                <a:solidFill>
                  <a:schemeClr val="tx1"/>
                </a:solidFill>
                <a:latin typeface="Arial"/>
                <a:ea typeface="ＭＳ Ｐゴシック" charset="-128"/>
              </a:defRPr>
            </a:lvl4pPr>
            <a:lvl5pPr marL="2057400" indent="-228600">
              <a:defRPr sz="2000">
                <a:solidFill>
                  <a:schemeClr val="tx1"/>
                </a:solidFill>
                <a:latin typeface="Arial"/>
                <a:ea typeface="ＭＳ Ｐゴシック" charset="-128"/>
              </a:defRPr>
            </a:lvl5pPr>
            <a:lvl6pPr marL="25146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6pPr>
            <a:lvl7pPr marL="29718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7pPr>
            <a:lvl8pPr marL="34290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8pPr>
            <a:lvl9pPr marL="38862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9pPr>
          </a:lstStyle>
          <a:p>
            <a:pPr eaLnBrk="1" fontAlgn="auto" hangingPunct="1">
              <a:lnSpc>
                <a:spcPct val="85000"/>
              </a:lnSpc>
              <a:buClr>
                <a:srgbClr val="000099"/>
              </a:buClr>
              <a:buSzPct val="65000"/>
              <a:buFont typeface="Wingdings" charset="2"/>
              <a:buNone/>
              <a:defRPr/>
            </a:pPr>
            <a:r>
              <a:rPr lang="en-US" altLang="en-US" sz="1300" b="1" dirty="0">
                <a:ln w="9525" cap="flat" cmpd="sng" algn="ctr">
                  <a:noFill/>
                  <a:prstDash val="solid"/>
                  <a:round/>
                  <a:headEnd type="none" w="med" len="med"/>
                  <a:tailEnd type="none" w="med" len="med"/>
                </a:ln>
                <a:solidFill>
                  <a:srgbClr val="000000"/>
                </a:solidFill>
                <a:latin typeface="Courier New" charset="0"/>
                <a:sym typeface="Wingdings"/>
              </a:rPr>
              <a:t>Non-Persistent HTTP = 2 RTT + 1 file transmit time </a:t>
            </a:r>
          </a:p>
        </p:txBody>
      </p:sp>
      <p:sp>
        <p:nvSpPr>
          <p:cNvPr id="2" name="Rectangle 1">
            <a:extLst>
              <a:ext uri="{FF2B5EF4-FFF2-40B4-BE49-F238E27FC236}">
                <a16:creationId xmlns:a16="http://schemas.microsoft.com/office/drawing/2014/main" id="{D7237EBC-7174-8597-25E5-44EDFA129DBC}"/>
              </a:ext>
            </a:extLst>
          </p:cNvPr>
          <p:cNvSpPr>
            <a:spLocks noChangeArrowheads="1"/>
          </p:cNvSpPr>
          <p:nvPr>
            <p:custDataLst>
              <p:tags r:id="rId2"/>
            </p:custDataLst>
          </p:nvPr>
        </p:nvSpPr>
        <p:spPr bwMode="auto">
          <a:xfrm>
            <a:off x="254678" y="4578225"/>
            <a:ext cx="4651278" cy="310790"/>
          </a:xfrm>
          <a:prstGeom prst="rect">
            <a:avLst/>
          </a:prstGeom>
          <a:solidFill>
            <a:schemeClr val="bg1">
              <a:lumMod val="85000"/>
            </a:schemeClr>
          </a:solidFill>
          <a:ln w="9525" cap="flat" algn="ctr">
            <a:solidFill>
              <a:schemeClr val="bg2">
                <a:lumMod val="90000"/>
              </a:schemeClr>
            </a:solidFill>
            <a:prstDash val="solid"/>
            <a:round/>
            <a:headEnd type="none" w="med" len="med"/>
            <a:tailEnd type="none" w="med" len="med"/>
          </a:ln>
          <a:effectLst>
            <a:outerShdw blurRad="40000" dist="20000" dir="5400000" rotWithShape="0">
              <a:srgbClr val="000000">
                <a:alpha val="37999"/>
              </a:srgbClr>
            </a:outerShdw>
          </a:effectLst>
        </p:spPr>
        <p:txBody>
          <a:bodyPr anchor="ctr"/>
          <a:lstStyle>
            <a:lvl1pPr marL="342900" indent="-342900">
              <a:defRPr sz="2000">
                <a:solidFill>
                  <a:schemeClr val="tx1"/>
                </a:solidFill>
                <a:latin typeface="Arial"/>
                <a:ea typeface="ＭＳ Ｐゴシック" charset="-128"/>
              </a:defRPr>
            </a:lvl1pPr>
            <a:lvl2pPr marL="742950" indent="-285750">
              <a:defRPr sz="2000">
                <a:solidFill>
                  <a:schemeClr val="tx1"/>
                </a:solidFill>
                <a:latin typeface="Arial"/>
                <a:ea typeface="ＭＳ Ｐゴシック" charset="-128"/>
              </a:defRPr>
            </a:lvl2pPr>
            <a:lvl3pPr marL="1143000" indent="-228600">
              <a:defRPr sz="2000">
                <a:solidFill>
                  <a:schemeClr val="tx1"/>
                </a:solidFill>
                <a:latin typeface="Arial"/>
                <a:ea typeface="ＭＳ Ｐゴシック" charset="-128"/>
              </a:defRPr>
            </a:lvl3pPr>
            <a:lvl4pPr marL="1600200" indent="-228600">
              <a:defRPr sz="2000">
                <a:solidFill>
                  <a:schemeClr val="tx1"/>
                </a:solidFill>
                <a:latin typeface="Arial"/>
                <a:ea typeface="ＭＳ Ｐゴシック" charset="-128"/>
              </a:defRPr>
            </a:lvl4pPr>
            <a:lvl5pPr marL="2057400" indent="-228600">
              <a:defRPr sz="2000">
                <a:solidFill>
                  <a:schemeClr val="tx1"/>
                </a:solidFill>
                <a:latin typeface="Arial"/>
                <a:ea typeface="ＭＳ Ｐゴシック" charset="-128"/>
              </a:defRPr>
            </a:lvl5pPr>
            <a:lvl6pPr marL="25146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6pPr>
            <a:lvl7pPr marL="29718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7pPr>
            <a:lvl8pPr marL="34290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8pPr>
            <a:lvl9pPr marL="3886200" indent="-228600" eaLnBrk="0" fontAlgn="base" hangingPunct="0">
              <a:spcBef>
                <a:spcPct val="20000"/>
              </a:spcBef>
              <a:spcAft>
                <a:spcPct val="0"/>
              </a:spcAft>
              <a:buClr>
                <a:schemeClr val="accent2"/>
              </a:buClr>
              <a:buSzPct val="85000"/>
              <a:buFont typeface="ZapfDingbats" charset="0"/>
              <a:defRPr sz="2000">
                <a:solidFill>
                  <a:schemeClr val="tx1"/>
                </a:solidFill>
                <a:latin typeface="Arial"/>
                <a:ea typeface="ＭＳ Ｐゴシック" charset="-128"/>
              </a:defRPr>
            </a:lvl9pPr>
          </a:lstStyle>
          <a:p>
            <a:pPr eaLnBrk="1" fontAlgn="auto" hangingPunct="1">
              <a:lnSpc>
                <a:spcPct val="85000"/>
              </a:lnSpc>
              <a:buClr>
                <a:srgbClr val="000099"/>
              </a:buClr>
              <a:buSzPct val="65000"/>
              <a:buFont typeface="Wingdings" charset="2"/>
              <a:buNone/>
              <a:defRPr/>
            </a:pPr>
            <a:r>
              <a:rPr lang="en-US" altLang="en-US" sz="1400" b="1" dirty="0">
                <a:ln w="9525" cap="flat" cmpd="sng" algn="ctr">
                  <a:noFill/>
                  <a:prstDash val="solid"/>
                  <a:round/>
                  <a:headEnd type="none" w="med" len="med"/>
                  <a:tailEnd type="none" w="med" len="med"/>
                </a:ln>
                <a:solidFill>
                  <a:srgbClr val="000000"/>
                </a:solidFill>
                <a:latin typeface="Courier New" charset="0"/>
                <a:sym typeface="Wingdings"/>
              </a:rPr>
              <a:t>11 object = 22 RTT + 11 file transmit time </a:t>
            </a:r>
          </a:p>
        </p:txBody>
      </p:sp>
      <p:pic>
        <p:nvPicPr>
          <p:cNvPr id="6" name="Picture 5">
            <a:extLst>
              <a:ext uri="{FF2B5EF4-FFF2-40B4-BE49-F238E27FC236}">
                <a16:creationId xmlns:a16="http://schemas.microsoft.com/office/drawing/2014/main" id="{D30B9211-EA31-BE5A-686F-B8D07905B35E}"/>
              </a:ext>
            </a:extLst>
          </p:cNvPr>
          <p:cNvPicPr>
            <a:picLocks noChangeAspect="1"/>
          </p:cNvPicPr>
          <p:nvPr/>
        </p:nvPicPr>
        <p:blipFill>
          <a:blip r:embed="rId8"/>
          <a:stretch>
            <a:fillRect/>
          </a:stretch>
        </p:blipFill>
        <p:spPr>
          <a:xfrm>
            <a:off x="5613859" y="720861"/>
            <a:ext cx="3402921" cy="4417864"/>
          </a:xfrm>
          <a:prstGeom prst="rect">
            <a:avLst/>
          </a:prstGeom>
        </p:spPr>
      </p:pic>
    </p:spTree>
    <p:extLst>
      <p:ext uri="{BB962C8B-B14F-4D97-AF65-F5344CB8AC3E}">
        <p14:creationId xmlns:p14="http://schemas.microsoft.com/office/powerpoint/2010/main" val="804033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HTTP Connection</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661034"/>
            <a:ext cx="8893408" cy="2908458"/>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startAt="2"/>
            </a:pPr>
            <a:r>
              <a:rPr lang="en-US" sz="1700" b="1" dirty="0">
                <a:latin typeface="Cambria" panose="02040503050406030204" pitchFamily="18" charset="0"/>
                <a:ea typeface="Cambria" panose="02040503050406030204" pitchFamily="18" charset="0"/>
              </a:rPr>
              <a:t>Persistent HTTP</a:t>
            </a: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HTTP 1.1 made persistent connections the default mode.</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server now keeps the TCP connection open for a certain period of time after sending a response.</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This enables the client to make multiple requests over the same TCP.</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Types of persistent connection:</a:t>
            </a:r>
          </a:p>
          <a:p>
            <a:pPr marL="719138" lvl="2" indent="-342900" algn="just">
              <a:buFont typeface="+mj-lt"/>
              <a:buAutoNum type="arabicPeriod"/>
            </a:pPr>
            <a:r>
              <a:rPr lang="en-US" sz="1600" dirty="0">
                <a:latin typeface="Cambria" panose="02040503050406030204" pitchFamily="18" charset="0"/>
                <a:ea typeface="Cambria" panose="02040503050406030204" pitchFamily="18" charset="0"/>
              </a:rPr>
              <a:t>Without pipelining</a:t>
            </a:r>
          </a:p>
          <a:p>
            <a:pPr marL="719138" lvl="2" indent="-342900" algn="just">
              <a:buFont typeface="+mj-lt"/>
              <a:buAutoNum type="arabicPeriod"/>
            </a:pPr>
            <a:r>
              <a:rPr lang="en-US" sz="1600" dirty="0">
                <a:latin typeface="Cambria" panose="02040503050406030204" pitchFamily="18" charset="0"/>
                <a:ea typeface="Cambria" panose="02040503050406030204" pitchFamily="18" charset="0"/>
              </a:rPr>
              <a:t>With pipelining</a:t>
            </a:r>
          </a:p>
        </p:txBody>
      </p:sp>
    </p:spTree>
    <p:extLst>
      <p:ext uri="{BB962C8B-B14F-4D97-AF65-F5344CB8AC3E}">
        <p14:creationId xmlns:p14="http://schemas.microsoft.com/office/powerpoint/2010/main" val="2392530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HTTP Connection</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697319"/>
            <a:ext cx="5018093" cy="2908458"/>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startAt="2"/>
            </a:pPr>
            <a:r>
              <a:rPr lang="en-US" sz="1700" b="1" dirty="0">
                <a:latin typeface="Cambria" panose="02040503050406030204" pitchFamily="18" charset="0"/>
                <a:ea typeface="Cambria" panose="02040503050406030204" pitchFamily="18" charset="0"/>
              </a:rPr>
              <a:t>Persistent HTTP (Without Pipelining)</a:t>
            </a: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client issues a new request only when the previous response has been received.</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client experiences one RTT in order to request and receive each of the referenced objects.</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TCP connection is idle. i.e., does nothing while it waits for another request to arrive.</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This idle situation wastes server resources.</a:t>
            </a:r>
          </a:p>
        </p:txBody>
      </p:sp>
      <p:pic>
        <p:nvPicPr>
          <p:cNvPr id="2" name="Picture 1">
            <a:extLst>
              <a:ext uri="{FF2B5EF4-FFF2-40B4-BE49-F238E27FC236}">
                <a16:creationId xmlns:a16="http://schemas.microsoft.com/office/drawing/2014/main" id="{6A2BDC63-A090-2A96-63AA-057F6D94D09D}"/>
              </a:ext>
            </a:extLst>
          </p:cNvPr>
          <p:cNvPicPr>
            <a:picLocks noChangeAspect="1"/>
          </p:cNvPicPr>
          <p:nvPr/>
        </p:nvPicPr>
        <p:blipFill>
          <a:blip r:embed="rId6"/>
          <a:stretch>
            <a:fillRect/>
          </a:stretch>
        </p:blipFill>
        <p:spPr>
          <a:xfrm>
            <a:off x="5271497" y="688588"/>
            <a:ext cx="3811893" cy="4359499"/>
          </a:xfrm>
          <a:prstGeom prst="rect">
            <a:avLst/>
          </a:prstGeom>
        </p:spPr>
      </p:pic>
    </p:spTree>
    <p:extLst>
      <p:ext uri="{BB962C8B-B14F-4D97-AF65-F5344CB8AC3E}">
        <p14:creationId xmlns:p14="http://schemas.microsoft.com/office/powerpoint/2010/main" val="3346530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HTTP Connection</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2" y="697319"/>
            <a:ext cx="5351922" cy="3893343"/>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startAt="2"/>
            </a:pPr>
            <a:r>
              <a:rPr lang="en-US" sz="1700" b="1" dirty="0">
                <a:latin typeface="Cambria" panose="02040503050406030204" pitchFamily="18" charset="0"/>
                <a:ea typeface="Cambria" panose="02040503050406030204" pitchFamily="18" charset="0"/>
              </a:rPr>
              <a:t>Persistent HTTP (With Pipelining)</a:t>
            </a: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Default mode of HTTP 1.1 uses persistent connections with pipelining.</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Client issues a request as soon as it encounters a references.</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HTTP client can make back to back requests for the referenced objects.</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It can make a new request before the back-to-back requests, it sends the objects back-to-back.</a:t>
            </a:r>
          </a:p>
          <a:p>
            <a:pPr marL="269875" lvl="2" indent="-198438"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69875" lvl="2" indent="-198438"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Pipelined TCP connection remains idle for a smaller fraction of time.</a:t>
            </a:r>
          </a:p>
        </p:txBody>
      </p:sp>
      <p:pic>
        <p:nvPicPr>
          <p:cNvPr id="74" name="Picture 73">
            <a:extLst>
              <a:ext uri="{FF2B5EF4-FFF2-40B4-BE49-F238E27FC236}">
                <a16:creationId xmlns:a16="http://schemas.microsoft.com/office/drawing/2014/main" id="{E12804F3-7BCD-E2CB-E866-7D50C9819301}"/>
              </a:ext>
            </a:extLst>
          </p:cNvPr>
          <p:cNvPicPr>
            <a:picLocks noChangeAspect="1"/>
          </p:cNvPicPr>
          <p:nvPr/>
        </p:nvPicPr>
        <p:blipFill>
          <a:blip r:embed="rId6"/>
          <a:stretch>
            <a:fillRect/>
          </a:stretch>
        </p:blipFill>
        <p:spPr>
          <a:xfrm>
            <a:off x="5605329" y="726076"/>
            <a:ext cx="3513654" cy="4322011"/>
          </a:xfrm>
          <a:prstGeom prst="rect">
            <a:avLst/>
          </a:prstGeom>
        </p:spPr>
      </p:pic>
    </p:spTree>
    <p:extLst>
      <p:ext uri="{BB962C8B-B14F-4D97-AF65-F5344CB8AC3E}">
        <p14:creationId xmlns:p14="http://schemas.microsoft.com/office/powerpoint/2010/main" val="2684277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Persistent HTTP vs Non-persistent HTTP</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3" name="TextBox 2">
            <a:extLst>
              <a:ext uri="{FF2B5EF4-FFF2-40B4-BE49-F238E27FC236}">
                <a16:creationId xmlns:a16="http://schemas.microsoft.com/office/drawing/2014/main" id="{29E538DD-4F9F-E709-DC54-B7E566450DDB}"/>
              </a:ext>
            </a:extLst>
          </p:cNvPr>
          <p:cNvSpPr txBox="1"/>
          <p:nvPr/>
        </p:nvSpPr>
        <p:spPr>
          <a:xfrm>
            <a:off x="239485" y="726076"/>
            <a:ext cx="1375698" cy="461665"/>
          </a:xfrm>
          <a:prstGeom prst="rect">
            <a:avLst/>
          </a:prstGeom>
          <a:noFill/>
        </p:spPr>
        <p:txBody>
          <a:bodyPr wrap="none" rtlCol="0">
            <a:spAutoFit/>
          </a:bodyPr>
          <a:lstStyle/>
          <a:p>
            <a:r>
              <a:rPr lang="en-IN" sz="2400" b="1" dirty="0">
                <a:latin typeface="Cambria" panose="02040503050406030204" pitchFamily="18" charset="0"/>
                <a:ea typeface="Cambria" panose="02040503050406030204" pitchFamily="18" charset="0"/>
              </a:rPr>
              <a:t>Exercise</a:t>
            </a:r>
          </a:p>
        </p:txBody>
      </p:sp>
    </p:spTree>
    <p:extLst>
      <p:ext uri="{BB962C8B-B14F-4D97-AF65-F5344CB8AC3E}">
        <p14:creationId xmlns:p14="http://schemas.microsoft.com/office/powerpoint/2010/main" val="1932955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137886" y="880252"/>
            <a:ext cx="6197601" cy="1661963"/>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File Transfer Protocol (FTP)</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p14="http://schemas.microsoft.com/office/powerpoint/2010/main" val="2614881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FTP</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4642"/>
            <a:ext cx="8823050" cy="2677626"/>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FTP stands for File transfer protocol.</a:t>
            </a:r>
          </a:p>
          <a:p>
            <a:pPr marL="271463" lvl="2" indent="-200025" algn="jus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FTP is a standard internet protocol provided by TCP/IP used for transmitting the files from one host to another.</a:t>
            </a:r>
          </a:p>
          <a:p>
            <a:pPr marL="271463" lvl="2" indent="-200025" algn="jus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It is mainly used for transferring the web page files from their creator to the computer that acts as a server for other computers on the internet.</a:t>
            </a:r>
          </a:p>
          <a:p>
            <a:pPr marL="271463" lvl="2" indent="-200025" algn="jus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It is also used for downloading the files to computer from other servers.</a:t>
            </a:r>
            <a:endParaRPr lang="en-IN" sz="1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92868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FTP</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4642"/>
            <a:ext cx="8823050" cy="3847177"/>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Objectives of FTP</a:t>
            </a:r>
          </a:p>
          <a:p>
            <a:pPr marL="355600"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It provides the sharing of files.</a:t>
            </a:r>
          </a:p>
          <a:p>
            <a:pPr marL="355600"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It is used to encourage the use of remote computers.</a:t>
            </a:r>
          </a:p>
          <a:p>
            <a:pPr marL="355600"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It transfers the data more reliably and efficiently.</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Need of FTP</a:t>
            </a:r>
          </a:p>
          <a:p>
            <a:pPr marL="355600"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Transferring files from one system to another is very simple and straightforward, but sometimes it can cause problems. </a:t>
            </a:r>
          </a:p>
          <a:p>
            <a:pPr marL="355600"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For example, two systems may have different file conventions. Two systems may have different ways to represent text and data.</a:t>
            </a:r>
          </a:p>
          <a:p>
            <a:pPr marL="355600"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Two systems may have different directory structures. FTP protocol overcomes these problems by establishing two connections between hosts.</a:t>
            </a:r>
          </a:p>
          <a:p>
            <a:pPr marL="355600"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One connection is used for data transfer, and another connection is used for the control connection.</a:t>
            </a:r>
            <a:endParaRPr lang="en-IN" sz="17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9328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FTP</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4642"/>
            <a:ext cx="8823050" cy="1754296"/>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Working of FTP</a:t>
            </a:r>
          </a:p>
          <a:p>
            <a:pPr marL="355600"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Figure shows the basic model of the FTP. </a:t>
            </a:r>
          </a:p>
          <a:p>
            <a:pPr marL="355600"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FTP client has three components: the user interface, control process, and data transfer process.</a:t>
            </a:r>
          </a:p>
          <a:p>
            <a:pPr marL="355600"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server has two components: the server control process and the server data transfer process.</a:t>
            </a:r>
          </a:p>
        </p:txBody>
      </p:sp>
      <p:pic>
        <p:nvPicPr>
          <p:cNvPr id="2" name="Picture 1">
            <a:extLst>
              <a:ext uri="{FF2B5EF4-FFF2-40B4-BE49-F238E27FC236}">
                <a16:creationId xmlns:a16="http://schemas.microsoft.com/office/drawing/2014/main" id="{6EFFE802-2EC0-7ED1-A24B-2302945C640A}"/>
              </a:ext>
            </a:extLst>
          </p:cNvPr>
          <p:cNvPicPr>
            <a:picLocks noChangeAspect="1"/>
          </p:cNvPicPr>
          <p:nvPr/>
        </p:nvPicPr>
        <p:blipFill rotWithShape="1">
          <a:blip r:embed="rId6"/>
          <a:srcRect l="1452" t="2540" r="1574" b="3055"/>
          <a:stretch/>
        </p:blipFill>
        <p:spPr>
          <a:xfrm>
            <a:off x="1730131" y="2425716"/>
            <a:ext cx="5342457" cy="2622371"/>
          </a:xfrm>
          <a:prstGeom prst="rect">
            <a:avLst/>
          </a:prstGeom>
        </p:spPr>
      </p:pic>
    </p:spTree>
    <p:extLst>
      <p:ext uri="{BB962C8B-B14F-4D97-AF65-F5344CB8AC3E}">
        <p14:creationId xmlns:p14="http://schemas.microsoft.com/office/powerpoint/2010/main" val="2715508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38800"/>
          </a:xfrm>
          <a:prstGeom prst="rect">
            <a:avLst/>
          </a:prstGeom>
          <a:noFill/>
          <a:ln>
            <a:noFill/>
          </a:ln>
        </p:spPr>
        <p:txBody>
          <a:bodyPr spcFirstLastPara="1" wrap="square" lIns="91425" tIns="91425" rIns="91425" bIns="91425" anchor="t" anchorCtr="0">
            <a:spAutoFit/>
          </a:bodyPr>
          <a:lstStyle/>
          <a:p>
            <a:pPr lvl="0"/>
            <a:r>
              <a:rPr lang="en-IN" sz="2300" b="1" dirty="0">
                <a:solidFill>
                  <a:srgbClr val="00A4B6"/>
                </a:solidFill>
                <a:latin typeface="Proxima Nova"/>
                <a:ea typeface="Proxima Nova"/>
                <a:cs typeface="Proxima Nova"/>
                <a:sym typeface="Proxima Nova"/>
              </a:rPr>
              <a:t>Outline</a:t>
            </a:r>
            <a:endParaRPr sz="2300" b="1" dirty="0">
              <a:solidFill>
                <a:srgbClr val="00A4B6"/>
              </a:solidFill>
              <a:latin typeface="Proxima Nova"/>
              <a:ea typeface="Proxima Nova"/>
              <a:cs typeface="Proxima Nova"/>
              <a:sym typeface="Proxima Nova"/>
            </a:endParaRPr>
          </a:p>
        </p:txBody>
      </p:sp>
      <p:sp>
        <p:nvSpPr>
          <p:cNvPr id="71" name="Google Shape;71;p15"/>
          <p:cNvSpPr txBox="1"/>
          <p:nvPr/>
        </p:nvSpPr>
        <p:spPr>
          <a:xfrm>
            <a:off x="184936" y="724875"/>
            <a:ext cx="8820000" cy="2123628"/>
          </a:xfrm>
          <a:prstGeom prst="rect">
            <a:avLst/>
          </a:prstGeom>
          <a:noFill/>
          <a:ln>
            <a:noFill/>
          </a:ln>
        </p:spPr>
        <p:txBody>
          <a:bodyPr spcFirstLastPara="1" wrap="square" lIns="91425" tIns="91425" rIns="91425" bIns="91425" anchor="t" anchorCtr="0">
            <a:spAutoFit/>
          </a:bodyPr>
          <a:lstStyle/>
          <a:p>
            <a:pPr marL="285750" lvl="2" indent="-285750">
              <a:buFont typeface="Arial" panose="020B0604020202020204" pitchFamily="34" charset="0"/>
              <a:buChar char="•"/>
            </a:pPr>
            <a:r>
              <a:rPr lang="en-US" sz="1800" b="0" i="0" u="none" strike="noStrike" baseline="0" dirty="0">
                <a:latin typeface="Cambria" panose="02040503050406030204" pitchFamily="18" charset="0"/>
              </a:rPr>
              <a:t>World Wide Web</a:t>
            </a:r>
          </a:p>
          <a:p>
            <a:pPr marL="285750" lvl="2" indent="-285750">
              <a:buFont typeface="Arial" panose="020B0604020202020204" pitchFamily="34" charset="0"/>
              <a:buChar char="•"/>
            </a:pPr>
            <a:r>
              <a:rPr lang="en-US" sz="1800" b="0" i="0" u="none" strike="noStrike" baseline="0" dirty="0">
                <a:latin typeface="Cambria" panose="02040503050406030204" pitchFamily="18" charset="0"/>
              </a:rPr>
              <a:t>HTTP</a:t>
            </a:r>
          </a:p>
          <a:p>
            <a:pPr marL="285750" lvl="2" indent="-285750" fontAlgn="t">
              <a:buFont typeface="Arial" panose="020B0604020202020204" pitchFamily="34" charset="0"/>
              <a:buChar char="•"/>
            </a:pPr>
            <a:r>
              <a:rPr lang="en-IN" sz="1800" dirty="0">
                <a:latin typeface="Cambria" panose="02040503050406030204" pitchFamily="18" charset="0"/>
              </a:rPr>
              <a:t>File Transfer: FTP</a:t>
            </a:r>
          </a:p>
          <a:p>
            <a:pPr marL="285750" lvl="2" indent="-285750" fontAlgn="t">
              <a:buFont typeface="Arial" panose="020B0604020202020204" pitchFamily="34" charset="0"/>
              <a:buChar char="•"/>
            </a:pPr>
            <a:r>
              <a:rPr lang="en-IN" sz="1800" dirty="0">
                <a:latin typeface="Cambria" panose="02040503050406030204" pitchFamily="18" charset="0"/>
              </a:rPr>
              <a:t>Electronic mail in the internet – SMTP, POP 3 &amp; IMAP</a:t>
            </a:r>
          </a:p>
          <a:p>
            <a:pPr marL="285750" lvl="2" indent="-285750" fontAlgn="t">
              <a:buFont typeface="Arial" panose="020B0604020202020204" pitchFamily="34" charset="0"/>
              <a:buChar char="•"/>
            </a:pPr>
            <a:r>
              <a:rPr lang="en-IN" sz="1800" dirty="0">
                <a:latin typeface="Cambria" panose="02040503050406030204" pitchFamily="18" charset="0"/>
              </a:rPr>
              <a:t>Domain name server</a:t>
            </a:r>
          </a:p>
          <a:p>
            <a:pPr marL="285750" lvl="2" indent="-285750" fontAlgn="t">
              <a:buFont typeface="Arial" panose="020B0604020202020204" pitchFamily="34" charset="0"/>
              <a:buChar char="•"/>
            </a:pPr>
            <a:r>
              <a:rPr lang="en-IN" sz="1800" dirty="0">
                <a:latin typeface="Cambria" panose="02040503050406030204" pitchFamily="18" charset="0"/>
              </a:rPr>
              <a:t>SNMP</a:t>
            </a:r>
          </a:p>
          <a:p>
            <a:pPr marL="285750" lvl="2" indent="-285750" fontAlgn="t">
              <a:buFont typeface="Arial" panose="020B0604020202020204" pitchFamily="34" charset="0"/>
              <a:buChar char="•"/>
            </a:pPr>
            <a:r>
              <a:rPr lang="en-IN" sz="1800" dirty="0">
                <a:latin typeface="Cambria" panose="02040503050406030204" pitchFamily="18" charset="0"/>
              </a:rPr>
              <a:t>DHCP: Request and Response</a:t>
            </a:r>
          </a:p>
        </p:txBody>
      </p:sp>
    </p:spTree>
    <p:extLst>
      <p:ext uri="{BB962C8B-B14F-4D97-AF65-F5344CB8AC3E}">
        <p14:creationId xmlns:p14="http://schemas.microsoft.com/office/powerpoint/2010/main" val="3492040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FTP</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54651" y="601273"/>
            <a:ext cx="8980492" cy="2769959"/>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Working of FTP</a:t>
            </a:r>
          </a:p>
          <a:p>
            <a:pPr marL="355600"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There are two types of connections in FTP: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Data Connection </a:t>
            </a:r>
            <a:r>
              <a:rPr lang="en-US" sz="1600" dirty="0">
                <a:latin typeface="Cambria" panose="02040503050406030204" pitchFamily="18" charset="0"/>
                <a:ea typeface="Cambria" panose="02040503050406030204" pitchFamily="18" charset="0"/>
              </a:rPr>
              <a:t>and </a:t>
            </a: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Control Connection</a:t>
            </a:r>
            <a:r>
              <a:rPr lang="en-US" sz="1600" dirty="0">
                <a:latin typeface="Cambria" panose="02040503050406030204" pitchFamily="18" charset="0"/>
                <a:ea typeface="Cambria" panose="02040503050406030204" pitchFamily="18" charset="0"/>
              </a:rPr>
              <a:t>.</a:t>
            </a:r>
          </a:p>
          <a:p>
            <a:pPr marL="355600" lvl="2" indent="-200025" algn="just">
              <a:buFont typeface="Arial" panose="020B0604020202020204" pitchFamily="34" charset="0"/>
              <a:buChar char="•"/>
            </a:pPr>
            <a:endParaRPr lang="en-US" sz="1100" dirty="0">
              <a:latin typeface="Cambria" panose="02040503050406030204" pitchFamily="18" charset="0"/>
              <a:ea typeface="Cambria" panose="02040503050406030204" pitchFamily="18" charset="0"/>
            </a:endParaRPr>
          </a:p>
          <a:p>
            <a:pPr marL="355600" lvl="2" indent="-200025" algn="just">
              <a:buFont typeface="Arial" panose="020B0604020202020204" pitchFamily="34" charset="0"/>
              <a:buChar char="•"/>
            </a:pP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Control Connection: </a:t>
            </a:r>
            <a:r>
              <a:rPr lang="en-US" sz="1600" dirty="0">
                <a:latin typeface="Cambria" panose="02040503050406030204" pitchFamily="18" charset="0"/>
                <a:ea typeface="Cambria" panose="02040503050406030204" pitchFamily="18" charset="0"/>
              </a:rPr>
              <a:t>The control connection uses very simple rules for communication. Through control connection, we can transfer a line of command or line of response at a time. The control connection is made between the control processes. The control connection remains connected during the entire interactive FTP session.</a:t>
            </a:r>
          </a:p>
          <a:p>
            <a:pPr marL="355600" lvl="2" indent="-200025" algn="just">
              <a:buFont typeface="Arial" panose="020B0604020202020204" pitchFamily="34" charset="0"/>
              <a:buChar char="•"/>
            </a:pPr>
            <a:endParaRPr lang="en-US" sz="1050" dirty="0">
              <a:latin typeface="Cambria" panose="02040503050406030204" pitchFamily="18" charset="0"/>
              <a:ea typeface="Cambria" panose="02040503050406030204" pitchFamily="18" charset="0"/>
            </a:endParaRPr>
          </a:p>
          <a:p>
            <a:pPr marL="355600" lvl="2" indent="-200025" algn="just">
              <a:buFont typeface="Arial" panose="020B0604020202020204" pitchFamily="34" charset="0"/>
              <a:buChar char="•"/>
            </a:pP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Data Connection: </a:t>
            </a:r>
            <a:r>
              <a:rPr lang="en-US" sz="1600" dirty="0">
                <a:latin typeface="Cambria" panose="02040503050406030204" pitchFamily="18" charset="0"/>
                <a:ea typeface="Cambria" panose="02040503050406030204" pitchFamily="18" charset="0"/>
              </a:rPr>
              <a:t>The Data Connection uses very complex rules as data types may vary. The data connection is made between data transfer processes. The data connection opens when a command comes for transferring the files and closes when the file is transferred.</a:t>
            </a:r>
          </a:p>
        </p:txBody>
      </p:sp>
      <p:pic>
        <p:nvPicPr>
          <p:cNvPr id="3" name="Picture 2">
            <a:extLst>
              <a:ext uri="{FF2B5EF4-FFF2-40B4-BE49-F238E27FC236}">
                <a16:creationId xmlns:a16="http://schemas.microsoft.com/office/drawing/2014/main" id="{C8E9D468-0ACC-477E-A517-E8EE36C146DF}"/>
              </a:ext>
            </a:extLst>
          </p:cNvPr>
          <p:cNvPicPr>
            <a:picLocks noChangeAspect="1"/>
          </p:cNvPicPr>
          <p:nvPr/>
        </p:nvPicPr>
        <p:blipFill rotWithShape="1">
          <a:blip r:embed="rId6"/>
          <a:srcRect l="1452" t="2540" r="1574" b="3055"/>
          <a:stretch/>
        </p:blipFill>
        <p:spPr>
          <a:xfrm>
            <a:off x="3142343" y="3243582"/>
            <a:ext cx="3676248" cy="1804505"/>
          </a:xfrm>
          <a:prstGeom prst="rect">
            <a:avLst/>
          </a:prstGeom>
        </p:spPr>
      </p:pic>
    </p:spTree>
    <p:extLst>
      <p:ext uri="{BB962C8B-B14F-4D97-AF65-F5344CB8AC3E}">
        <p14:creationId xmlns:p14="http://schemas.microsoft.com/office/powerpoint/2010/main" val="392687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FTP</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54651" y="601273"/>
            <a:ext cx="8980492" cy="3647122"/>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Working of FTP</a:t>
            </a:r>
          </a:p>
          <a:p>
            <a:pPr marL="355600" lvl="2" indent="-285750" algn="just">
              <a:buFont typeface="Wingdings" panose="05000000000000000000" pitchFamily="2" charset="2"/>
              <a:buChar char="Ø"/>
            </a:pP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FTP Clients</a:t>
            </a:r>
          </a:p>
          <a:p>
            <a:pPr marL="355600"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FTP client is a program that implements a file transfer protocol which allows you to transfer files between two hosts on the internet.</a:t>
            </a:r>
          </a:p>
          <a:p>
            <a:pPr marL="355600"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355600"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It allows a user to connect to a remote host and upload or download the files.</a:t>
            </a:r>
          </a:p>
          <a:p>
            <a:pPr marL="355600"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355600"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It has a set of commands that we can use to connect to a host, transfer the files between you and your host and close the connection.</a:t>
            </a:r>
          </a:p>
          <a:p>
            <a:pPr marL="355600"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355600"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FTP program is also available as a built-in component in a Web browser.</a:t>
            </a:r>
          </a:p>
          <a:p>
            <a:pPr marL="355600"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355600"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This GUI based FTP client makes the file transfer very easy and also does not require to remember the FTP commands.</a:t>
            </a:r>
          </a:p>
        </p:txBody>
      </p:sp>
    </p:spTree>
    <p:extLst>
      <p:ext uri="{BB962C8B-B14F-4D97-AF65-F5344CB8AC3E}">
        <p14:creationId xmlns:p14="http://schemas.microsoft.com/office/powerpoint/2010/main" val="346766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FTP</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54651" y="601273"/>
            <a:ext cx="8980492" cy="2662237"/>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700" b="1" dirty="0">
                <a:latin typeface="Cambria" panose="02040503050406030204" pitchFamily="18" charset="0"/>
                <a:ea typeface="Cambria" panose="02040503050406030204" pitchFamily="18" charset="0"/>
              </a:rPr>
              <a:t>Characteristics of FTP</a:t>
            </a:r>
          </a:p>
          <a:p>
            <a:pPr marL="355600" lvl="2" indent="-200025" algn="just">
              <a:buFont typeface="Arial" panose="020B0604020202020204" pitchFamily="34" charset="0"/>
              <a:buChar char="•"/>
            </a:pP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Speed:</a:t>
            </a:r>
            <a:r>
              <a:rPr lang="en-US" sz="1600" dirty="0">
                <a:latin typeface="Cambria" panose="02040503050406030204" pitchFamily="18" charset="0"/>
                <a:ea typeface="Cambria" panose="02040503050406030204" pitchFamily="18" charset="0"/>
              </a:rPr>
              <a:t> The FTP is one of the fastest way to transfer the files from one computer to another computer.</a:t>
            </a:r>
          </a:p>
          <a:p>
            <a:pPr marL="355600" lvl="2" indent="-200025" algn="just">
              <a:buFont typeface="Arial" panose="020B0604020202020204" pitchFamily="34" charset="0"/>
              <a:buChar char="•"/>
            </a:pPr>
            <a:endPar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355600" lvl="2" indent="-200025" algn="just">
              <a:buFont typeface="Arial" panose="020B0604020202020204" pitchFamily="34" charset="0"/>
              <a:buChar char="•"/>
            </a:pP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Security:</a:t>
            </a:r>
            <a:r>
              <a:rPr lang="en-US" sz="1600" dirty="0">
                <a:latin typeface="Cambria" panose="02040503050406030204" pitchFamily="18" charset="0"/>
                <a:ea typeface="Cambria" panose="02040503050406030204" pitchFamily="18" charset="0"/>
              </a:rPr>
              <a:t> To access the FTP server, we need to login with the username and password. Therefore, we can say that FTP is more secure.</a:t>
            </a:r>
          </a:p>
          <a:p>
            <a:pPr marL="355600" lvl="2" indent="-200025" algn="just">
              <a:buFont typeface="Arial" panose="020B0604020202020204" pitchFamily="34" charset="0"/>
              <a:buChar char="•"/>
            </a:pPr>
            <a:endPar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355600" lvl="2" indent="-200025" algn="just">
              <a:buFont typeface="Arial" panose="020B0604020202020204" pitchFamily="34" charset="0"/>
              <a:buChar char="•"/>
            </a:pPr>
            <a:r>
              <a:rPr lang="en-US" sz="16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Back &amp; forth movement: </a:t>
            </a:r>
            <a:r>
              <a:rPr lang="en-US" sz="1600" dirty="0">
                <a:latin typeface="Cambria" panose="02040503050406030204" pitchFamily="18" charset="0"/>
                <a:ea typeface="Cambria" panose="02040503050406030204" pitchFamily="18" charset="0"/>
              </a:rPr>
              <a:t>FTP allows us to transfer the files back and forth. Suppose you are a manager of the company, you send some information to all the employees, and they all send information back on the same server.</a:t>
            </a:r>
          </a:p>
        </p:txBody>
      </p:sp>
    </p:spTree>
    <p:extLst>
      <p:ext uri="{BB962C8B-B14F-4D97-AF65-F5344CB8AC3E}">
        <p14:creationId xmlns:p14="http://schemas.microsoft.com/office/powerpoint/2010/main" val="252776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923299"/>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Email</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p14="http://schemas.microsoft.com/office/powerpoint/2010/main" val="2846472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Email</a:t>
            </a:r>
          </a:p>
        </p:txBody>
      </p:sp>
      <p:sp>
        <p:nvSpPr>
          <p:cNvPr id="71" name="Google Shape;71;p15"/>
          <p:cNvSpPr txBox="1"/>
          <p:nvPr/>
        </p:nvSpPr>
        <p:spPr>
          <a:xfrm>
            <a:off x="127221" y="685897"/>
            <a:ext cx="8900542" cy="4062620"/>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Email stands for Electronic Mail.</a:t>
            </a:r>
          </a:p>
          <a:p>
            <a:pPr marL="271463" lvl="2" indent="-200025" algn="jus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Email service allows an Internet user to send a message in formatted manner (mail) to the other Internet user in any part of world.</a:t>
            </a:r>
          </a:p>
          <a:p>
            <a:pPr marL="271463" lvl="2" indent="-200025" algn="jus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Message in mail not only contain text, but it also contains images, audio and videos. </a:t>
            </a:r>
          </a:p>
          <a:p>
            <a:pPr marL="271463" lvl="2" indent="-200025" algn="jus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The person who is sending mail is called sender and person who receives mail is called recipient.</a:t>
            </a:r>
          </a:p>
          <a:p>
            <a:pPr marL="271463" lvl="2" indent="-200025" algn="jus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Simple mail transfer protocol (SMTP) is the standard mechanisms for electronic mail in the internet. Mail server handles incoming and outgoing mails.</a:t>
            </a:r>
          </a:p>
          <a:p>
            <a:pPr marL="271463" lvl="2" indent="-200025" algn="jus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800" dirty="0">
                <a:latin typeface="Cambria" panose="02040503050406030204" pitchFamily="18" charset="0"/>
                <a:ea typeface="Cambria" panose="02040503050406030204" pitchFamily="18" charset="0"/>
              </a:rPr>
              <a:t>The post office protocol (POP) store incoming mail while SMTP handle outgoing mails.</a:t>
            </a:r>
          </a:p>
        </p:txBody>
      </p:sp>
    </p:spTree>
    <p:extLst>
      <p:ext uri="{BB962C8B-B14F-4D97-AF65-F5344CB8AC3E}">
        <p14:creationId xmlns:p14="http://schemas.microsoft.com/office/powerpoint/2010/main" val="3031069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Email</a:t>
            </a:r>
          </a:p>
        </p:txBody>
      </p:sp>
      <p:sp>
        <p:nvSpPr>
          <p:cNvPr id="71" name="Google Shape;71;p15"/>
          <p:cNvSpPr txBox="1"/>
          <p:nvPr/>
        </p:nvSpPr>
        <p:spPr>
          <a:xfrm>
            <a:off x="127221" y="685897"/>
            <a:ext cx="5947008" cy="4485813"/>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550" dirty="0">
                <a:latin typeface="Cambria" panose="02040503050406030204" pitchFamily="18" charset="0"/>
                <a:ea typeface="Cambria" panose="02040503050406030204" pitchFamily="18" charset="0"/>
              </a:rPr>
              <a:t>High level view of Internet mail system and its key components: User agents, Mail servers, SMTP (Simple Mail Transfer Protocol)</a:t>
            </a:r>
          </a:p>
          <a:p>
            <a:pPr marL="250825" lvl="2" algn="just"/>
            <a:endParaRPr lang="en-US" sz="1550" dirty="0">
              <a:latin typeface="Cambria" panose="02040503050406030204" pitchFamily="18" charset="0"/>
              <a:ea typeface="Cambria" panose="02040503050406030204" pitchFamily="18" charset="0"/>
            </a:endParaRPr>
          </a:p>
          <a:p>
            <a:pPr marL="268288" lvl="2" indent="-196850" algn="just">
              <a:buFont typeface="Wingdings" panose="05000000000000000000" pitchFamily="2" charset="2"/>
              <a:buChar char="§"/>
            </a:pPr>
            <a:r>
              <a:rPr lang="en-US" sz="1550" b="1" dirty="0">
                <a:latin typeface="Cambria" panose="02040503050406030204" pitchFamily="18" charset="0"/>
                <a:ea typeface="Cambria" panose="02040503050406030204" pitchFamily="18" charset="0"/>
              </a:rPr>
              <a:t>User Agent</a:t>
            </a:r>
          </a:p>
          <a:p>
            <a:pPr marL="357188" lvl="2" indent="-285750" algn="just">
              <a:buFont typeface="Wingdings" panose="05000000000000000000" pitchFamily="2" charset="2"/>
              <a:buChar char="ü"/>
            </a:pPr>
            <a:r>
              <a:rPr lang="en-US" sz="1550" dirty="0">
                <a:latin typeface="Cambria" panose="02040503050406030204" pitchFamily="18" charset="0"/>
                <a:ea typeface="Cambria" panose="02040503050406030204" pitchFamily="18" charset="0"/>
              </a:rPr>
              <a:t>User agents allow users to read, reply to, forward, save, and compose messages.</a:t>
            </a:r>
          </a:p>
          <a:p>
            <a:pPr marL="357188" lvl="2" indent="-285750" algn="just">
              <a:buFont typeface="Wingdings" panose="05000000000000000000" pitchFamily="2" charset="2"/>
              <a:buChar char="ü"/>
            </a:pPr>
            <a:r>
              <a:rPr lang="en-US" sz="1550" dirty="0">
                <a:latin typeface="Cambria" panose="02040503050406030204" pitchFamily="18" charset="0"/>
                <a:ea typeface="Cambria" panose="02040503050406030204" pitchFamily="18" charset="0"/>
              </a:rPr>
              <a:t>E.g. Microsoft Outlook and Apple Mail.</a:t>
            </a:r>
          </a:p>
          <a:p>
            <a:pPr marL="71438" lvl="2" algn="just"/>
            <a:endParaRPr lang="en-US" sz="1550" dirty="0">
              <a:latin typeface="Cambria" panose="02040503050406030204" pitchFamily="18" charset="0"/>
              <a:ea typeface="Cambria" panose="02040503050406030204" pitchFamily="18" charset="0"/>
            </a:endParaRPr>
          </a:p>
          <a:p>
            <a:pPr marL="268288" lvl="2" indent="-196850" algn="just">
              <a:buFont typeface="Wingdings" panose="05000000000000000000" pitchFamily="2" charset="2"/>
              <a:buChar char="§"/>
            </a:pPr>
            <a:r>
              <a:rPr lang="en-US" sz="1550" b="1" dirty="0">
                <a:latin typeface="Cambria" panose="02040503050406030204" pitchFamily="18" charset="0"/>
                <a:ea typeface="Cambria" panose="02040503050406030204" pitchFamily="18" charset="0"/>
              </a:rPr>
              <a:t>Mail servers:</a:t>
            </a:r>
          </a:p>
          <a:p>
            <a:pPr marL="357188" lvl="2" indent="-285750" algn="just">
              <a:buFont typeface="Wingdings" panose="05000000000000000000" pitchFamily="2" charset="2"/>
              <a:buChar char="ü"/>
            </a:pPr>
            <a:r>
              <a:rPr lang="en-US" sz="1550" dirty="0">
                <a:latin typeface="Cambria" panose="02040503050406030204" pitchFamily="18" charset="0"/>
                <a:ea typeface="Cambria" panose="02040503050406030204" pitchFamily="18" charset="0"/>
              </a:rPr>
              <a:t>A mailbox contains incoming messages for user.</a:t>
            </a:r>
          </a:p>
          <a:p>
            <a:pPr marL="357188" lvl="2" indent="-285750" algn="just">
              <a:buFont typeface="Wingdings" panose="05000000000000000000" pitchFamily="2" charset="2"/>
              <a:buChar char="ü"/>
            </a:pPr>
            <a:r>
              <a:rPr lang="en-US" sz="1550" dirty="0">
                <a:latin typeface="Cambria" panose="02040503050406030204" pitchFamily="18" charset="0"/>
                <a:ea typeface="Cambria" panose="02040503050406030204" pitchFamily="18" charset="0"/>
              </a:rPr>
              <a:t>A message queue of outgoing (to be sent) mail messages.</a:t>
            </a:r>
          </a:p>
          <a:p>
            <a:pPr marL="71438" lvl="2" algn="just"/>
            <a:endParaRPr lang="en-US" sz="1550" dirty="0">
              <a:latin typeface="Cambria" panose="02040503050406030204" pitchFamily="18" charset="0"/>
              <a:ea typeface="Cambria" panose="02040503050406030204" pitchFamily="18" charset="0"/>
            </a:endParaRPr>
          </a:p>
          <a:p>
            <a:pPr marL="268288" lvl="2" indent="-196850" algn="just">
              <a:buFont typeface="Wingdings" panose="05000000000000000000" pitchFamily="2" charset="2"/>
              <a:buChar char="§"/>
            </a:pPr>
            <a:r>
              <a:rPr lang="en-US" sz="1550" b="1" dirty="0">
                <a:latin typeface="Cambria" panose="02040503050406030204" pitchFamily="18" charset="0"/>
                <a:ea typeface="Cambria" panose="02040503050406030204" pitchFamily="18" charset="0"/>
              </a:rPr>
              <a:t>SMTP </a:t>
            </a:r>
          </a:p>
          <a:p>
            <a:pPr marL="357188" lvl="2" indent="-285750" algn="just">
              <a:buFont typeface="Wingdings" panose="05000000000000000000" pitchFamily="2" charset="2"/>
              <a:buChar char="ü"/>
            </a:pPr>
            <a:r>
              <a:rPr lang="en-US" sz="1550" dirty="0">
                <a:latin typeface="Cambria" panose="02040503050406030204" pitchFamily="18" charset="0"/>
                <a:ea typeface="Cambria" panose="02040503050406030204" pitchFamily="18" charset="0"/>
              </a:rPr>
              <a:t>It is a principal application layer protocol between mail servers to send email messages.</a:t>
            </a:r>
          </a:p>
          <a:p>
            <a:pPr marL="357188" lvl="2" indent="-285750" algn="just">
              <a:buFont typeface="Wingdings" panose="05000000000000000000" pitchFamily="2" charset="2"/>
              <a:buChar char="ü"/>
            </a:pPr>
            <a:r>
              <a:rPr lang="en-US" sz="1550" dirty="0">
                <a:latin typeface="Cambria" panose="02040503050406030204" pitchFamily="18" charset="0"/>
                <a:ea typeface="Cambria" panose="02040503050406030204" pitchFamily="18" charset="0"/>
              </a:rPr>
              <a:t>client: sending mail to server</a:t>
            </a:r>
          </a:p>
          <a:p>
            <a:pPr marL="357188" lvl="2" indent="-285750" algn="just">
              <a:buFont typeface="Wingdings" panose="05000000000000000000" pitchFamily="2" charset="2"/>
              <a:buChar char="ü"/>
            </a:pPr>
            <a:r>
              <a:rPr lang="en-US" sz="1550" dirty="0">
                <a:latin typeface="Cambria" panose="02040503050406030204" pitchFamily="18" charset="0"/>
                <a:ea typeface="Cambria" panose="02040503050406030204" pitchFamily="18" charset="0"/>
              </a:rPr>
              <a:t>server: receiving mail from other different mail server</a:t>
            </a:r>
          </a:p>
          <a:p>
            <a:pPr marL="250825" lvl="2" algn="just"/>
            <a:endParaRPr lang="en-US" sz="1600" dirty="0">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1BDCE941-AD69-5E50-D6EB-CF5004E89C06}"/>
              </a:ext>
            </a:extLst>
          </p:cNvPr>
          <p:cNvPicPr>
            <a:picLocks noChangeAspect="1"/>
          </p:cNvPicPr>
          <p:nvPr/>
        </p:nvPicPr>
        <p:blipFill>
          <a:blip r:embed="rId6"/>
          <a:stretch>
            <a:fillRect/>
          </a:stretch>
        </p:blipFill>
        <p:spPr>
          <a:xfrm>
            <a:off x="5918814" y="779251"/>
            <a:ext cx="3097965" cy="4024978"/>
          </a:xfrm>
          <a:prstGeom prst="rect">
            <a:avLst/>
          </a:prstGeom>
        </p:spPr>
      </p:pic>
    </p:spTree>
    <p:extLst>
      <p:ext uri="{BB962C8B-B14F-4D97-AF65-F5344CB8AC3E}">
        <p14:creationId xmlns:p14="http://schemas.microsoft.com/office/powerpoint/2010/main" val="3367948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Email</a:t>
            </a:r>
          </a:p>
        </p:txBody>
      </p:sp>
      <p:sp>
        <p:nvSpPr>
          <p:cNvPr id="71" name="Google Shape;71;p15"/>
          <p:cNvSpPr txBox="1"/>
          <p:nvPr/>
        </p:nvSpPr>
        <p:spPr>
          <a:xfrm>
            <a:off x="127221" y="685897"/>
            <a:ext cx="8871636" cy="4419641"/>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Feature of Email</a:t>
            </a:r>
          </a:p>
          <a:p>
            <a:pPr marL="342900" indent="-342900" algn="just" fontAlgn="t">
              <a:buFont typeface="Arial" panose="020B0604020202020204" pitchFamily="34" charset="0"/>
              <a:buChar char="•"/>
            </a:pPr>
            <a:r>
              <a:rPr lang="en-IN" sz="1600" dirty="0">
                <a:latin typeface="Cambria" panose="02040503050406030204" pitchFamily="18" charset="0"/>
                <a:ea typeface="Cambria" panose="02040503050406030204" pitchFamily="18" charset="0"/>
                <a:cs typeface="Times New Roman" pitchFamily="18" charset="0"/>
              </a:rPr>
              <a:t>E-mail system support five features:</a:t>
            </a:r>
          </a:p>
          <a:p>
            <a:pPr marL="914400" lvl="1" indent="-457200" algn="just" fontAlgn="t">
              <a:buFont typeface="+mj-lt"/>
              <a:buAutoNum type="arabicPeriod"/>
            </a:pPr>
            <a:r>
              <a:rPr lang="en-IN" sz="1600" dirty="0">
                <a:latin typeface="Cambria" panose="02040503050406030204" pitchFamily="18" charset="0"/>
                <a:ea typeface="Cambria" panose="02040503050406030204" pitchFamily="18" charset="0"/>
                <a:cs typeface="Times New Roman" pitchFamily="18" charset="0"/>
              </a:rPr>
              <a:t>Composition</a:t>
            </a:r>
          </a:p>
          <a:p>
            <a:pPr marL="914400" lvl="1" indent="-457200" algn="just" fontAlgn="t">
              <a:buFont typeface="+mj-lt"/>
              <a:buAutoNum type="arabicPeriod"/>
            </a:pPr>
            <a:r>
              <a:rPr lang="en-IN" sz="1600" dirty="0">
                <a:latin typeface="Cambria" panose="02040503050406030204" pitchFamily="18" charset="0"/>
                <a:ea typeface="Cambria" panose="02040503050406030204" pitchFamily="18" charset="0"/>
                <a:cs typeface="Times New Roman" pitchFamily="18" charset="0"/>
              </a:rPr>
              <a:t>Transfer</a:t>
            </a:r>
          </a:p>
          <a:p>
            <a:pPr marL="914400" lvl="1" indent="-457200" algn="just" fontAlgn="t">
              <a:buFont typeface="+mj-lt"/>
              <a:buAutoNum type="arabicPeriod"/>
            </a:pPr>
            <a:r>
              <a:rPr lang="en-IN" sz="1600" dirty="0">
                <a:latin typeface="Cambria" panose="02040503050406030204" pitchFamily="18" charset="0"/>
                <a:ea typeface="Cambria" panose="02040503050406030204" pitchFamily="18" charset="0"/>
                <a:cs typeface="Times New Roman" pitchFamily="18" charset="0"/>
              </a:rPr>
              <a:t>Reporting</a:t>
            </a:r>
          </a:p>
          <a:p>
            <a:pPr marL="914400" lvl="1" indent="-457200" algn="just" fontAlgn="t">
              <a:buFont typeface="+mj-lt"/>
              <a:buAutoNum type="arabicPeriod"/>
            </a:pPr>
            <a:r>
              <a:rPr lang="en-IN" sz="1600" dirty="0">
                <a:latin typeface="Cambria" panose="02040503050406030204" pitchFamily="18" charset="0"/>
                <a:ea typeface="Cambria" panose="02040503050406030204" pitchFamily="18" charset="0"/>
                <a:cs typeface="Times New Roman" pitchFamily="18" charset="0"/>
              </a:rPr>
              <a:t>Displaying</a:t>
            </a:r>
          </a:p>
          <a:p>
            <a:pPr marL="914400" lvl="1" indent="-457200" algn="just" fontAlgn="t">
              <a:buFont typeface="+mj-lt"/>
              <a:buAutoNum type="arabicPeriod"/>
            </a:pPr>
            <a:r>
              <a:rPr lang="en-IN" sz="1600" dirty="0">
                <a:latin typeface="Cambria" panose="02040503050406030204" pitchFamily="18" charset="0"/>
                <a:ea typeface="Cambria" panose="02040503050406030204" pitchFamily="18" charset="0"/>
                <a:cs typeface="Times New Roman" pitchFamily="18" charset="0"/>
              </a:rPr>
              <a:t>Disposition </a:t>
            </a:r>
          </a:p>
          <a:p>
            <a:pPr marL="914400" lvl="1" indent="-457200" algn="just" fontAlgn="t">
              <a:buNone/>
            </a:pPr>
            <a:endParaRPr lang="en-IN" sz="1600" b="1" dirty="0"/>
          </a:p>
          <a:p>
            <a:pPr marL="268288" indent="-268288" algn="just" fontAlgn="t">
              <a:buFont typeface="+mj-lt"/>
              <a:buAutoNum type="arabicPeriod"/>
            </a:pPr>
            <a:r>
              <a:rPr lang="en-IN" sz="1600" dirty="0">
                <a:latin typeface="Cambria" panose="02040503050406030204" pitchFamily="18" charset="0"/>
                <a:ea typeface="Cambria" panose="02040503050406030204" pitchFamily="18" charset="0"/>
                <a:cs typeface="Times New Roman" pitchFamily="18" charset="0"/>
              </a:rPr>
              <a:t>Composition: It is process of creating or replying the message.</a:t>
            </a:r>
          </a:p>
          <a:p>
            <a:pPr marL="268288" indent="-268288" algn="just" fontAlgn="t">
              <a:buFont typeface="+mj-lt"/>
              <a:buAutoNum type="arabicPeriod"/>
            </a:pPr>
            <a:endParaRPr lang="en-IN" sz="1600" dirty="0">
              <a:latin typeface="Cambria" panose="02040503050406030204" pitchFamily="18" charset="0"/>
              <a:ea typeface="Cambria" panose="02040503050406030204" pitchFamily="18" charset="0"/>
              <a:cs typeface="Times New Roman" pitchFamily="18" charset="0"/>
            </a:endParaRPr>
          </a:p>
          <a:p>
            <a:pPr marL="268288" indent="-268288" algn="just" fontAlgn="t">
              <a:buAutoNum type="arabicPeriod" startAt="2"/>
            </a:pPr>
            <a:r>
              <a:rPr lang="en-IN" sz="1600" dirty="0">
                <a:latin typeface="Cambria" panose="02040503050406030204" pitchFamily="18" charset="0"/>
                <a:ea typeface="Cambria" panose="02040503050406030204" pitchFamily="18" charset="0"/>
                <a:cs typeface="Times New Roman" pitchFamily="18" charset="0"/>
              </a:rPr>
              <a:t>Transfer: It is moving from the originator to the receiver .</a:t>
            </a:r>
          </a:p>
          <a:p>
            <a:pPr marL="268288" indent="-268288" algn="just" fontAlgn="t">
              <a:buAutoNum type="arabicPeriod" startAt="2"/>
            </a:pPr>
            <a:endParaRPr lang="en-IN" sz="1600" dirty="0">
              <a:latin typeface="Cambria" panose="02040503050406030204" pitchFamily="18" charset="0"/>
              <a:ea typeface="Cambria" panose="02040503050406030204" pitchFamily="18" charset="0"/>
              <a:cs typeface="Times New Roman" pitchFamily="18" charset="0"/>
            </a:endParaRPr>
          </a:p>
          <a:p>
            <a:pPr marL="268288" indent="-268288" algn="just" fontAlgn="t">
              <a:buAutoNum type="arabicPeriod" startAt="2"/>
            </a:pPr>
            <a:r>
              <a:rPr lang="en-IN" sz="1600" dirty="0">
                <a:latin typeface="Cambria" panose="02040503050406030204" pitchFamily="18" charset="0"/>
                <a:ea typeface="Cambria" panose="02040503050406030204" pitchFamily="18" charset="0"/>
                <a:cs typeface="Times New Roman" pitchFamily="18" charset="0"/>
              </a:rPr>
              <a:t>Reporting: It inform the originator what happened to the message.</a:t>
            </a:r>
          </a:p>
          <a:p>
            <a:pPr marL="268288" indent="-268288" algn="just" fontAlgn="t">
              <a:buAutoNum type="arabicPeriod" startAt="2"/>
            </a:pPr>
            <a:endParaRPr lang="en-IN" sz="1600" dirty="0">
              <a:latin typeface="Cambria" panose="02040503050406030204" pitchFamily="18" charset="0"/>
              <a:ea typeface="Cambria" panose="02040503050406030204" pitchFamily="18" charset="0"/>
              <a:cs typeface="Times New Roman" pitchFamily="18" charset="0"/>
            </a:endParaRPr>
          </a:p>
          <a:p>
            <a:pPr marL="268288" indent="-268288" algn="just" fontAlgn="t">
              <a:buAutoNum type="arabicPeriod" startAt="2"/>
            </a:pPr>
            <a:r>
              <a:rPr lang="en-IN" sz="1600" dirty="0">
                <a:latin typeface="Cambria" panose="02040503050406030204" pitchFamily="18" charset="0"/>
                <a:ea typeface="Cambria" panose="02040503050406030204" pitchFamily="18" charset="0"/>
                <a:cs typeface="Times New Roman" pitchFamily="18" charset="0"/>
              </a:rPr>
              <a:t>Displaying: Display E-mail on user screen.</a:t>
            </a:r>
          </a:p>
          <a:p>
            <a:pPr marL="268288" indent="-268288" algn="just" fontAlgn="t">
              <a:buAutoNum type="arabicPeriod" startAt="2"/>
            </a:pPr>
            <a:endParaRPr lang="en-IN" sz="1600" dirty="0">
              <a:latin typeface="Cambria" panose="02040503050406030204" pitchFamily="18" charset="0"/>
              <a:ea typeface="Cambria" panose="02040503050406030204" pitchFamily="18" charset="0"/>
              <a:cs typeface="Times New Roman" pitchFamily="18" charset="0"/>
            </a:endParaRPr>
          </a:p>
          <a:p>
            <a:pPr marL="268288" indent="-268288" algn="just" fontAlgn="t">
              <a:lnSpc>
                <a:spcPct val="120000"/>
              </a:lnSpc>
              <a:buFont typeface="Arial" panose="020B0604020202020204" pitchFamily="34" charset="0"/>
              <a:buAutoNum type="arabicPeriod" startAt="2"/>
              <a:defRPr/>
            </a:pPr>
            <a:r>
              <a:rPr lang="en-IN" sz="1600" dirty="0">
                <a:latin typeface="Cambria" panose="02040503050406030204" pitchFamily="18" charset="0"/>
                <a:ea typeface="Cambria" panose="02040503050406030204" pitchFamily="18" charset="0"/>
                <a:cs typeface="Times New Roman" pitchFamily="18" charset="0"/>
              </a:rPr>
              <a:t>Disposition: It means read, save, reply, forward, delete the message. It is depends on receiver.</a:t>
            </a:r>
          </a:p>
        </p:txBody>
      </p:sp>
    </p:spTree>
    <p:extLst>
      <p:ext uri="{BB962C8B-B14F-4D97-AF65-F5344CB8AC3E}">
        <p14:creationId xmlns:p14="http://schemas.microsoft.com/office/powerpoint/2010/main" val="4156756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Email</a:t>
            </a:r>
          </a:p>
        </p:txBody>
      </p:sp>
      <p:sp>
        <p:nvSpPr>
          <p:cNvPr id="71" name="Google Shape;71;p15"/>
          <p:cNvSpPr txBox="1"/>
          <p:nvPr/>
        </p:nvSpPr>
        <p:spPr>
          <a:xfrm>
            <a:off x="127221" y="685897"/>
            <a:ext cx="8871636" cy="2400627"/>
          </a:xfrm>
          <a:prstGeom prst="rect">
            <a:avLst/>
          </a:prstGeom>
          <a:noFill/>
          <a:ln>
            <a:noFill/>
          </a:ln>
        </p:spPr>
        <p:txBody>
          <a:bodyPr spcFirstLastPara="1" wrap="square" lIns="91425" tIns="91425" rIns="91425" bIns="91425" anchor="t" anchorCtr="0">
            <a:spAutoFit/>
          </a:bodyPr>
          <a:lstStyle/>
          <a:p>
            <a:pPr marL="357187"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Email Protocol</a:t>
            </a:r>
          </a:p>
          <a:p>
            <a:pPr marL="342900" indent="-342900" algn="just" fontAlgn="t">
              <a:buFont typeface="Arial" panose="020B0604020202020204" pitchFamily="34" charset="0"/>
              <a:buChar char="•"/>
            </a:pPr>
            <a:r>
              <a:rPr lang="en-IN" sz="1600" dirty="0">
                <a:latin typeface="Cambria" panose="02040503050406030204" pitchFamily="18" charset="0"/>
                <a:ea typeface="Cambria" panose="02040503050406030204" pitchFamily="18" charset="0"/>
                <a:cs typeface="Times New Roman" pitchFamily="18" charset="0"/>
              </a:rPr>
              <a:t>There are main 3 protocols in email system:</a:t>
            </a:r>
          </a:p>
          <a:p>
            <a:pPr marL="914400" lvl="1" indent="-457200" algn="just" fontAlgn="t">
              <a:buFont typeface="+mj-lt"/>
              <a:buAutoNum type="arabicPeriod"/>
            </a:pPr>
            <a:r>
              <a:rPr lang="en-IN" sz="1600" dirty="0">
                <a:latin typeface="Cambria" panose="02040503050406030204" pitchFamily="18" charset="0"/>
                <a:ea typeface="Cambria" panose="02040503050406030204" pitchFamily="18" charset="0"/>
                <a:cs typeface="Times New Roman" pitchFamily="18" charset="0"/>
              </a:rPr>
              <a:t>SMTP  </a:t>
            </a:r>
          </a:p>
          <a:p>
            <a:pPr marL="914400" lvl="1" indent="-457200" algn="just" fontAlgn="t">
              <a:buFont typeface="+mj-lt"/>
              <a:buAutoNum type="arabicPeriod"/>
            </a:pPr>
            <a:r>
              <a:rPr lang="en-IN" sz="1600" dirty="0">
                <a:latin typeface="Cambria" panose="02040503050406030204" pitchFamily="18" charset="0"/>
                <a:ea typeface="Cambria" panose="02040503050406030204" pitchFamily="18" charset="0"/>
                <a:cs typeface="Times New Roman" pitchFamily="18" charset="0"/>
              </a:rPr>
              <a:t>POP 3</a:t>
            </a:r>
          </a:p>
          <a:p>
            <a:pPr marL="914400" lvl="1" indent="-457200" algn="just" fontAlgn="t">
              <a:buFont typeface="+mj-lt"/>
              <a:buAutoNum type="arabicPeriod"/>
            </a:pPr>
            <a:r>
              <a:rPr lang="en-IN" sz="1600" dirty="0">
                <a:latin typeface="Cambria" panose="02040503050406030204" pitchFamily="18" charset="0"/>
                <a:ea typeface="Cambria" panose="02040503050406030204" pitchFamily="18" charset="0"/>
                <a:cs typeface="Times New Roman" pitchFamily="18" charset="0"/>
              </a:rPr>
              <a:t>IMAP</a:t>
            </a:r>
          </a:p>
          <a:p>
            <a:pPr marL="914400" lvl="1" indent="-457200" algn="just" fontAlgn="t">
              <a:buFont typeface="+mj-lt"/>
              <a:buAutoNum type="arabicPeriod"/>
            </a:pPr>
            <a:endParaRPr lang="en-IN" sz="1600" dirty="0">
              <a:latin typeface="Cambria" panose="02040503050406030204" pitchFamily="18" charset="0"/>
              <a:ea typeface="Cambria" panose="02040503050406030204" pitchFamily="18" charset="0"/>
              <a:cs typeface="Times New Roman" pitchFamily="18" charset="0"/>
            </a:endParaRPr>
          </a:p>
          <a:p>
            <a:pPr marL="342900" indent="-342900" algn="just" fontAlgn="t">
              <a:buFont typeface="Arial" panose="020B0604020202020204" pitchFamily="34" charset="0"/>
              <a:buChar char="•"/>
            </a:pPr>
            <a:r>
              <a:rPr lang="en-US" altLang="en-GB" sz="1600" dirty="0">
                <a:latin typeface="Cambria" panose="02040503050406030204" pitchFamily="18" charset="0"/>
                <a:ea typeface="Cambria" panose="02040503050406030204" pitchFamily="18" charset="0"/>
                <a:cs typeface="Times New Roman" pitchFamily="18" charset="0"/>
              </a:rPr>
              <a:t>SMTP: delivery/storage to receiver’s server.</a:t>
            </a:r>
          </a:p>
          <a:p>
            <a:pPr algn="just" fontAlgn="t"/>
            <a:endParaRPr lang="en-US" altLang="en-GB" sz="1600" dirty="0">
              <a:latin typeface="Cambria" panose="02040503050406030204" pitchFamily="18" charset="0"/>
              <a:ea typeface="Cambria" panose="02040503050406030204" pitchFamily="18" charset="0"/>
              <a:cs typeface="Times New Roman" pitchFamily="18" charset="0"/>
            </a:endParaRPr>
          </a:p>
          <a:p>
            <a:pPr marL="342900" indent="-342900" algn="just" fontAlgn="t">
              <a:buFont typeface="Arial" panose="020B0604020202020204" pitchFamily="34" charset="0"/>
              <a:buChar char="•"/>
            </a:pPr>
            <a:r>
              <a:rPr lang="en-US" altLang="en-GB" sz="1600" dirty="0">
                <a:latin typeface="Cambria" panose="02040503050406030204" pitchFamily="18" charset="0"/>
                <a:ea typeface="Cambria" panose="02040503050406030204" pitchFamily="18" charset="0"/>
                <a:cs typeface="Times New Roman" pitchFamily="18" charset="0"/>
              </a:rPr>
              <a:t>POP &amp; IMAP : Mail Access from server and display mail.</a:t>
            </a:r>
            <a:endParaRPr lang="en-IN" sz="1100" dirty="0">
              <a:latin typeface="Cambria" panose="02040503050406030204" pitchFamily="18" charset="0"/>
              <a:ea typeface="Cambria" panose="02040503050406030204" pitchFamily="18" charset="0"/>
              <a:cs typeface="Times New Roman" pitchFamily="18" charset="0"/>
            </a:endParaRPr>
          </a:p>
        </p:txBody>
      </p:sp>
      <p:pic>
        <p:nvPicPr>
          <p:cNvPr id="3" name="Picture 2">
            <a:extLst>
              <a:ext uri="{FF2B5EF4-FFF2-40B4-BE49-F238E27FC236}">
                <a16:creationId xmlns:a16="http://schemas.microsoft.com/office/drawing/2014/main" id="{72A4BD42-C07A-3FED-DA83-7A711E75BD0E}"/>
              </a:ext>
            </a:extLst>
          </p:cNvPr>
          <p:cNvPicPr>
            <a:picLocks noChangeAspect="1"/>
          </p:cNvPicPr>
          <p:nvPr/>
        </p:nvPicPr>
        <p:blipFill>
          <a:blip r:embed="rId6"/>
          <a:stretch>
            <a:fillRect/>
          </a:stretch>
        </p:blipFill>
        <p:spPr>
          <a:xfrm>
            <a:off x="127222" y="3137009"/>
            <a:ext cx="8871636" cy="1911078"/>
          </a:xfrm>
          <a:prstGeom prst="rect">
            <a:avLst/>
          </a:prstGeom>
        </p:spPr>
      </p:pic>
    </p:spTree>
    <p:extLst>
      <p:ext uri="{BB962C8B-B14F-4D97-AF65-F5344CB8AC3E}">
        <p14:creationId xmlns:p14="http://schemas.microsoft.com/office/powerpoint/2010/main" val="771347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6">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7">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8">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Email</a:t>
            </a:r>
          </a:p>
        </p:txBody>
      </p:sp>
      <p:sp>
        <p:nvSpPr>
          <p:cNvPr id="71" name="Google Shape;71;p15"/>
          <p:cNvSpPr txBox="1"/>
          <p:nvPr/>
        </p:nvSpPr>
        <p:spPr>
          <a:xfrm>
            <a:off x="127221" y="685897"/>
            <a:ext cx="8871636" cy="492412"/>
          </a:xfrm>
          <a:prstGeom prst="rect">
            <a:avLst/>
          </a:prstGeom>
          <a:noFill/>
          <a:ln>
            <a:noFill/>
          </a:ln>
        </p:spPr>
        <p:txBody>
          <a:bodyPr spcFirstLastPara="1" wrap="square" lIns="91425" tIns="91425" rIns="91425" bIns="91425" anchor="t" anchorCtr="0">
            <a:spAutoFit/>
          </a:bodyPr>
          <a:lstStyle/>
          <a:p>
            <a:pPr marL="357187" lvl="2" indent="-285750" algn="just">
              <a:buFont typeface="Wingdings" panose="05000000000000000000" pitchFamily="2" charset="2"/>
              <a:buChar char="q"/>
            </a:pPr>
            <a:r>
              <a:rPr lang="en-US" sz="2000" b="1" dirty="0">
                <a:latin typeface="Cambria" panose="02040503050406030204" pitchFamily="18" charset="0"/>
                <a:ea typeface="Cambria" panose="02040503050406030204" pitchFamily="18" charset="0"/>
              </a:rPr>
              <a:t>SMTP</a:t>
            </a:r>
          </a:p>
        </p:txBody>
      </p:sp>
      <p:pic>
        <p:nvPicPr>
          <p:cNvPr id="2" name="Picture 6">
            <a:extLst>
              <a:ext uri="{FF2B5EF4-FFF2-40B4-BE49-F238E27FC236}">
                <a16:creationId xmlns:a16="http://schemas.microsoft.com/office/drawing/2014/main" id="{0DA400BB-0C4C-824D-427D-D83AE9B90236}"/>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1334127" y="901325"/>
            <a:ext cx="6528212" cy="144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 name="Content Placeholder 2">
            <a:extLst>
              <a:ext uri="{FF2B5EF4-FFF2-40B4-BE49-F238E27FC236}">
                <a16:creationId xmlns:a16="http://schemas.microsoft.com/office/drawing/2014/main" id="{0EF8C7BE-6DAC-A82A-6057-5224A7FC1626}"/>
              </a:ext>
            </a:extLst>
          </p:cNvPr>
          <p:cNvSpPr txBox="1"/>
          <p:nvPr>
            <p:custDataLst>
              <p:tags r:id="rId2"/>
            </p:custDataLst>
          </p:nvPr>
        </p:nvSpPr>
        <p:spPr>
          <a:xfrm>
            <a:off x="127221" y="2310820"/>
            <a:ext cx="4423913" cy="2379064"/>
          </a:xfrm>
          <a:prstGeom prst="rect">
            <a:avLst/>
          </a:prstGeom>
          <a:noFill/>
          <a:ln w="9525" cap="flat" cmpd="sng" algn="ctr">
            <a:noFill/>
            <a:prstDash val="solid"/>
            <a:round/>
            <a:headEnd type="none" w="med" len="med"/>
            <a:tailEnd type="none" w="med" len="med"/>
          </a:ln>
        </p:spPr>
        <p:txBody>
          <a:bodyPr/>
          <a:lstStyle>
            <a:lvl1pPr marL="342900" indent="-342900" algn="l" defTabSz="914400" rtl="0" eaLnBrk="1" latinLnBrk="0" hangingPunct="1">
              <a:lnSpc>
                <a:spcPct val="114000"/>
              </a:lnSpc>
              <a:spcBef>
                <a:spcPct val="20000"/>
              </a:spcBef>
              <a:buClrTx/>
              <a:buFont typeface="Wingdings"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l" defTabSz="914400" rtl="0" eaLnBrk="1" latinLnBrk="0" hangingPunct="1">
              <a:lnSpc>
                <a:spcPct val="114000"/>
              </a:lnSpc>
              <a:spcBef>
                <a:spcPct val="20000"/>
              </a:spcBef>
              <a:buClrTx/>
              <a:buFont typeface="ZapfDingbatsITC"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l" defTabSz="914400" rtl="0" eaLnBrk="1" latinLnBrk="0" hangingPunct="1">
              <a:lnSpc>
                <a:spcPct val="114000"/>
              </a:lnSpc>
              <a:spcBef>
                <a:spcPct val="20000"/>
              </a:spcBef>
              <a:buClrTx/>
              <a:buFont typeface="Wingdings" charset="2"/>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l" defTabSz="914400" rtl="0" eaLnBrk="1" latinLnBrk="0" hangingPunct="1">
              <a:lnSpc>
                <a:spcPct val="114000"/>
              </a:lnSpc>
              <a:spcBef>
                <a:spcPct val="20000"/>
              </a:spcBef>
              <a:buClrTx/>
              <a:buFont typeface="Wingdings" charset="2"/>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l" defTabSz="914400" rtl="0" eaLnBrk="1" latinLnBrk="0" hangingPunct="1">
              <a:lnSpc>
                <a:spcPct val="114000"/>
              </a:lnSpc>
              <a:spcBef>
                <a:spcPct val="20000"/>
              </a:spcBef>
              <a:buClrTx/>
              <a:buFont typeface="Wingdings" charset="2"/>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9875" indent="-269875" fontAlgn="auto">
              <a:buFont typeface="Calibri"/>
              <a:buAutoNum type="arabicPeriod"/>
              <a:defRPr/>
            </a:pPr>
            <a:r>
              <a:rPr lang="en-US" altLang="en-US"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rPr>
              <a:t>Alice uses user agent to compose message </a:t>
            </a:r>
            <a:r>
              <a:rPr lang="en-US" altLang="ja-JP"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rPr>
              <a:t>to </a:t>
            </a:r>
            <a:r>
              <a:rPr lang="en-US" altLang="ja-JP" sz="1800" i="1"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cs typeface="Courier New" charset="0"/>
                <a:sym typeface="Wingdings"/>
                <a:hlinkClick r:id="rId10"/>
              </a:rPr>
              <a:t>bob@gmail.com</a:t>
            </a:r>
            <a:r>
              <a:rPr lang="en-US" altLang="ja-JP" sz="1800" dirty="0">
                <a:ln w="9525" cap="flat" cmpd="sng" algn="ctr">
                  <a:noFill/>
                  <a:prstDash val="solid"/>
                  <a:round/>
                  <a:headEnd type="none" w="med" len="med"/>
                  <a:tailEnd type="none" w="med" len="med"/>
                </a:ln>
                <a:solidFill>
                  <a:srgbClr val="FF0000"/>
                </a:solidFill>
                <a:latin typeface="Cambria" panose="02040503050406030204" pitchFamily="18" charset="0"/>
                <a:ea typeface="Cambria" panose="02040503050406030204" pitchFamily="18" charset="0"/>
                <a:cs typeface="Courier New" charset="0"/>
                <a:sym typeface="Wingdings"/>
              </a:rPr>
              <a:t> (uses SMTP)</a:t>
            </a:r>
            <a:endParaRPr lang="en-US" altLang="ja-JP" sz="1800" dirty="0">
              <a:solidFill>
                <a:srgbClr val="FF0000"/>
              </a:solidFill>
              <a:latin typeface="Cambria" panose="02040503050406030204" pitchFamily="18" charset="0"/>
              <a:ea typeface="Cambria" panose="02040503050406030204" pitchFamily="18" charset="0"/>
              <a:cs typeface="Courier New" charset="0"/>
              <a:hlinkClick r:id="rId10"/>
            </a:endParaRPr>
          </a:p>
          <a:p>
            <a:pPr marL="269875" indent="-269875" algn="just" fontAlgn="auto">
              <a:buFont typeface="Calibri"/>
              <a:buAutoNum type="arabicPeriod"/>
              <a:defRPr/>
            </a:pPr>
            <a:r>
              <a:rPr lang="en-US" altLang="en-US"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rPr>
              <a:t>Alice’</a:t>
            </a:r>
            <a:r>
              <a:rPr lang="en-US" altLang="ja-JP"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rPr>
              <a:t>s user agent sends message to her mail server; message placed in message queue. </a:t>
            </a:r>
            <a:r>
              <a:rPr lang="en-US" altLang="ja-JP" sz="1800" dirty="0">
                <a:ln w="9525" cap="flat" cmpd="sng" algn="ctr">
                  <a:noFill/>
                  <a:prstDash val="solid"/>
                  <a:round/>
                  <a:headEnd type="none" w="med" len="med"/>
                  <a:tailEnd type="none" w="med" len="med"/>
                </a:ln>
                <a:solidFill>
                  <a:srgbClr val="FF0000"/>
                </a:solidFill>
                <a:latin typeface="Cambria" panose="02040503050406030204" pitchFamily="18" charset="0"/>
                <a:ea typeface="Cambria" panose="02040503050406030204" pitchFamily="18" charset="0"/>
                <a:cs typeface="Courier New" charset="0"/>
                <a:sym typeface="Wingdings"/>
              </a:rPr>
              <a:t>(uses SMTP)</a:t>
            </a:r>
            <a:endParaRPr lang="en-US" altLang="ja-JP"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endParaRPr>
          </a:p>
          <a:p>
            <a:pPr marL="269875" indent="-269875" algn="just" fontAlgn="auto">
              <a:buFont typeface="Calibri"/>
              <a:buAutoNum type="arabicPeriod"/>
              <a:defRPr/>
            </a:pPr>
            <a:r>
              <a:rPr lang="en-US" altLang="en-US"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rPr>
              <a:t>Client side of SMTP opens TCP connection with Bob’</a:t>
            </a:r>
            <a:r>
              <a:rPr lang="en-US" altLang="ja-JP"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rPr>
              <a:t>s mail server. </a:t>
            </a:r>
            <a:r>
              <a:rPr lang="en-US" altLang="ja-JP" sz="1800" dirty="0">
                <a:ln w="9525" cap="flat" cmpd="sng" algn="ctr">
                  <a:noFill/>
                  <a:prstDash val="solid"/>
                  <a:round/>
                  <a:headEnd type="none" w="med" len="med"/>
                  <a:tailEnd type="none" w="med" len="med"/>
                </a:ln>
                <a:solidFill>
                  <a:srgbClr val="FF0000"/>
                </a:solidFill>
                <a:latin typeface="Cambria" panose="02040503050406030204" pitchFamily="18" charset="0"/>
                <a:ea typeface="Cambria" panose="02040503050406030204" pitchFamily="18" charset="0"/>
                <a:cs typeface="Courier New" charset="0"/>
                <a:sym typeface="Wingdings"/>
              </a:rPr>
              <a:t>(uses SMTP)</a:t>
            </a:r>
            <a:endParaRPr lang="en-US" altLang="en-US" sz="1800" dirty="0">
              <a:latin typeface="Cambria" panose="02040503050406030204" pitchFamily="18" charset="0"/>
              <a:ea typeface="Cambria" panose="02040503050406030204" pitchFamily="18" charset="0"/>
            </a:endParaRPr>
          </a:p>
        </p:txBody>
      </p:sp>
      <p:sp>
        <p:nvSpPr>
          <p:cNvPr id="5" name="Content Placeholder 3">
            <a:extLst>
              <a:ext uri="{FF2B5EF4-FFF2-40B4-BE49-F238E27FC236}">
                <a16:creationId xmlns:a16="http://schemas.microsoft.com/office/drawing/2014/main" id="{DB7CFBC2-26F4-822A-01C7-63B0BBAA464C}"/>
              </a:ext>
            </a:extLst>
          </p:cNvPr>
          <p:cNvSpPr txBox="1"/>
          <p:nvPr>
            <p:custDataLst>
              <p:tags r:id="rId3"/>
            </p:custDataLst>
          </p:nvPr>
        </p:nvSpPr>
        <p:spPr>
          <a:xfrm>
            <a:off x="4596584" y="2347215"/>
            <a:ext cx="4321540" cy="2590800"/>
          </a:xfrm>
          <a:prstGeom prst="rect">
            <a:avLst/>
          </a:prstGeom>
          <a:noFill/>
          <a:ln w="9525" cap="flat" cmpd="sng" algn="ctr">
            <a:noFill/>
            <a:prstDash val="solid"/>
            <a:round/>
            <a:headEnd type="none" w="med" len="med"/>
            <a:tailEnd type="none" w="med" len="med"/>
          </a:ln>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8288" indent="-268288" algn="just" fontAlgn="auto">
              <a:buFont typeface="+mj-lt"/>
              <a:buAutoNum type="arabicPeriod" startAt="4"/>
              <a:defRPr/>
            </a:pPr>
            <a:r>
              <a:rPr lang="en-US" altLang="en-US"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rPr>
              <a:t>SMTP client sends Alice’</a:t>
            </a:r>
            <a:r>
              <a:rPr lang="en-US" altLang="ja-JP"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rPr>
              <a:t>s message over the TCP connection. </a:t>
            </a:r>
            <a:r>
              <a:rPr lang="en-US" altLang="ja-JP" sz="1800" dirty="0">
                <a:ln w="9525" cap="flat" cmpd="sng" algn="ctr">
                  <a:noFill/>
                  <a:prstDash val="solid"/>
                  <a:round/>
                  <a:headEnd type="none" w="med" len="med"/>
                  <a:tailEnd type="none" w="med" len="med"/>
                </a:ln>
                <a:solidFill>
                  <a:srgbClr val="FF0000"/>
                </a:solidFill>
                <a:latin typeface="Cambria" panose="02040503050406030204" pitchFamily="18" charset="0"/>
                <a:ea typeface="Cambria" panose="02040503050406030204" pitchFamily="18" charset="0"/>
                <a:cs typeface="Courier New" charset="0"/>
                <a:sym typeface="Wingdings"/>
              </a:rPr>
              <a:t>(uses SMTP)</a:t>
            </a:r>
            <a:endParaRPr lang="en-US" altLang="ja-JP"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endParaRPr>
          </a:p>
          <a:p>
            <a:pPr marL="268288" indent="-268288" algn="just" fontAlgn="auto">
              <a:buFont typeface="+mj-lt"/>
              <a:buAutoNum type="arabicPeriod" startAt="4"/>
              <a:defRPr/>
            </a:pPr>
            <a:r>
              <a:rPr lang="en-US" altLang="en-US"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rPr>
              <a:t>Bob’</a:t>
            </a:r>
            <a:r>
              <a:rPr lang="en-US" altLang="ja-JP"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rPr>
              <a:t>s mail server places the message in Bob’s mailbox. </a:t>
            </a:r>
            <a:r>
              <a:rPr lang="en-US" altLang="ja-JP" sz="1800" dirty="0">
                <a:ln w="9525" cap="flat" cmpd="sng" algn="ctr">
                  <a:noFill/>
                  <a:prstDash val="solid"/>
                  <a:round/>
                  <a:headEnd type="none" w="med" len="med"/>
                  <a:tailEnd type="none" w="med" len="med"/>
                </a:ln>
                <a:solidFill>
                  <a:srgbClr val="FF0000"/>
                </a:solidFill>
                <a:latin typeface="Cambria" panose="02040503050406030204" pitchFamily="18" charset="0"/>
                <a:ea typeface="Cambria" panose="02040503050406030204" pitchFamily="18" charset="0"/>
                <a:cs typeface="Courier New" charset="0"/>
                <a:sym typeface="Wingdings"/>
              </a:rPr>
              <a:t>(uses SMTP)</a:t>
            </a:r>
            <a:endParaRPr lang="en-US" altLang="ja-JP"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endParaRPr>
          </a:p>
          <a:p>
            <a:pPr marL="268288" indent="-268288" algn="just" fontAlgn="auto">
              <a:buFont typeface="+mj-lt"/>
              <a:buAutoNum type="arabicPeriod" startAt="4"/>
              <a:defRPr/>
            </a:pPr>
            <a:r>
              <a:rPr lang="en-US" altLang="en-US"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rPr>
              <a:t>Bob invokes his user agent to read message. </a:t>
            </a:r>
            <a:r>
              <a:rPr lang="en-US" altLang="ja-JP" sz="1800" dirty="0">
                <a:ln w="9525" cap="flat" cmpd="sng" algn="ctr">
                  <a:noFill/>
                  <a:prstDash val="solid"/>
                  <a:round/>
                  <a:headEnd type="none" w="med" len="med"/>
                  <a:tailEnd type="none" w="med" len="med"/>
                </a:ln>
                <a:solidFill>
                  <a:srgbClr val="FF0000"/>
                </a:solidFill>
                <a:latin typeface="Cambria" panose="02040503050406030204" pitchFamily="18" charset="0"/>
                <a:ea typeface="Cambria" panose="02040503050406030204" pitchFamily="18" charset="0"/>
                <a:cs typeface="Courier New" charset="0"/>
                <a:sym typeface="Wingdings"/>
              </a:rPr>
              <a:t>(Not used SMTP)</a:t>
            </a:r>
            <a:endParaRPr lang="en-US" altLang="en-US" sz="1800" dirty="0">
              <a:ln w="9525" cap="flat" cmpd="sng" algn="ctr">
                <a:noFill/>
                <a:prstDash val="solid"/>
                <a:round/>
                <a:headEnd type="none" w="med" len="med"/>
                <a:tailEnd type="none" w="med" len="med"/>
              </a:ln>
              <a:solidFill>
                <a:srgbClr val="000000"/>
              </a:solidFill>
              <a:latin typeface="Cambria" panose="02040503050406030204" pitchFamily="18" charset="0"/>
              <a:ea typeface="Cambria" panose="02040503050406030204" pitchFamily="18" charset="0"/>
              <a:sym typeface="Wingdings"/>
            </a:endParaRPr>
          </a:p>
        </p:txBody>
      </p:sp>
      <p:cxnSp>
        <p:nvCxnSpPr>
          <p:cNvPr id="6" name="Straight Connector 5">
            <a:extLst>
              <a:ext uri="{FF2B5EF4-FFF2-40B4-BE49-F238E27FC236}">
                <a16:creationId xmlns:a16="http://schemas.microsoft.com/office/drawing/2014/main" id="{336B4F61-40A5-E917-F0E4-A489E5973232}"/>
              </a:ext>
            </a:extLst>
          </p:cNvPr>
          <p:cNvCxnSpPr>
            <a:cxnSpLocks/>
          </p:cNvCxnSpPr>
          <p:nvPr/>
        </p:nvCxnSpPr>
        <p:spPr>
          <a:xfrm>
            <a:off x="4572000" y="2332209"/>
            <a:ext cx="0" cy="252000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52261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Email</a:t>
            </a:r>
          </a:p>
        </p:txBody>
      </p:sp>
      <p:sp>
        <p:nvSpPr>
          <p:cNvPr id="71" name="Google Shape;71;p15"/>
          <p:cNvSpPr txBox="1"/>
          <p:nvPr/>
        </p:nvSpPr>
        <p:spPr>
          <a:xfrm>
            <a:off x="127220" y="685897"/>
            <a:ext cx="6092353" cy="4355008"/>
          </a:xfrm>
          <a:prstGeom prst="rect">
            <a:avLst/>
          </a:prstGeom>
          <a:noFill/>
          <a:ln>
            <a:noFill/>
          </a:ln>
        </p:spPr>
        <p:txBody>
          <a:bodyPr spcFirstLastPara="1" wrap="square" lIns="91425" tIns="91425" rIns="91425" bIns="91425" anchor="t" anchorCtr="0">
            <a:spAutoFit/>
          </a:bodyPr>
          <a:lstStyle/>
          <a:p>
            <a:pPr marL="357187"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POP3</a:t>
            </a:r>
          </a:p>
          <a:p>
            <a:pPr marL="355600" indent="-268288" algn="just" fontAlgn="t">
              <a:buFont typeface="Arial" panose="020B0604020202020204" pitchFamily="34" charset="0"/>
              <a:buChar char="•"/>
            </a:pPr>
            <a:r>
              <a:rPr lang="en-US" sz="1500" dirty="0">
                <a:latin typeface="Cambria" panose="02040503050406030204" pitchFamily="18" charset="0"/>
                <a:ea typeface="Cambria" panose="02040503050406030204" pitchFamily="18" charset="0"/>
                <a:cs typeface="Times New Roman" pitchFamily="18" charset="0"/>
              </a:rPr>
              <a:t>Post office protocol 3 (POP 3) is Mail access Protocol. </a:t>
            </a:r>
          </a:p>
          <a:p>
            <a:pPr marL="355600" indent="-268288" algn="just" fontAlgn="t">
              <a:buFont typeface="Arial" panose="020B0604020202020204" pitchFamily="34" charset="0"/>
              <a:buChar char="•"/>
            </a:pPr>
            <a:endParaRPr lang="en-US" sz="15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500" dirty="0">
                <a:latin typeface="Cambria" panose="02040503050406030204" pitchFamily="18" charset="0"/>
                <a:ea typeface="Cambria" panose="02040503050406030204" pitchFamily="18" charset="0"/>
                <a:cs typeface="Times New Roman" pitchFamily="18" charset="0"/>
              </a:rPr>
              <a:t>It is used to transfer e-mail from a mail server to client software. </a:t>
            </a:r>
          </a:p>
          <a:p>
            <a:pPr marL="355600" indent="-268288" algn="just" fontAlgn="t">
              <a:buFont typeface="Arial" panose="020B0604020202020204" pitchFamily="34" charset="0"/>
              <a:buChar char="•"/>
            </a:pPr>
            <a:endParaRPr lang="en-US" sz="15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500" dirty="0">
                <a:latin typeface="Cambria" panose="02040503050406030204" pitchFamily="18" charset="0"/>
                <a:ea typeface="Cambria" panose="02040503050406030204" pitchFamily="18" charset="0"/>
                <a:cs typeface="Times New Roman" pitchFamily="18" charset="0"/>
              </a:rPr>
              <a:t>POP 3 uses port no 110 using TCP connection.</a:t>
            </a:r>
          </a:p>
          <a:p>
            <a:pPr marL="355600" indent="-268288" algn="just" fontAlgn="t">
              <a:buFont typeface="Arial" panose="020B0604020202020204" pitchFamily="34" charset="0"/>
              <a:buChar char="•"/>
            </a:pPr>
            <a:endParaRPr lang="en-US" sz="15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500" dirty="0">
                <a:latin typeface="Cambria" panose="02040503050406030204" pitchFamily="18" charset="0"/>
                <a:ea typeface="Cambria" panose="02040503050406030204" pitchFamily="18" charset="0"/>
                <a:cs typeface="Times New Roman" pitchFamily="18" charset="0"/>
              </a:rPr>
              <a:t>After TCP connection established, POP3 performs 3 phases: Authorization, Transaction, Update.</a:t>
            </a:r>
          </a:p>
          <a:p>
            <a:pPr marL="355600" indent="-268288" algn="just" fontAlgn="t">
              <a:buFont typeface="Arial" panose="020B0604020202020204" pitchFamily="34" charset="0"/>
              <a:buChar char="•"/>
            </a:pPr>
            <a:endParaRPr lang="en-US" sz="15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500" dirty="0">
                <a:latin typeface="Cambria" panose="02040503050406030204" pitchFamily="18" charset="0"/>
                <a:ea typeface="Cambria" panose="02040503050406030204" pitchFamily="18" charset="0"/>
                <a:cs typeface="Times New Roman" pitchFamily="18" charset="0"/>
              </a:rPr>
              <a:t>In </a:t>
            </a:r>
            <a:r>
              <a:rPr lang="en-US" sz="15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itchFamily="18" charset="0"/>
              </a:rPr>
              <a:t>authorization phase</a:t>
            </a:r>
            <a:r>
              <a:rPr lang="en-US" sz="1500" dirty="0">
                <a:latin typeface="Cambria" panose="02040503050406030204" pitchFamily="18" charset="0"/>
                <a:ea typeface="Cambria" panose="02040503050406030204" pitchFamily="18" charset="0"/>
                <a:cs typeface="Times New Roman" pitchFamily="18" charset="0"/>
              </a:rPr>
              <a:t>, user agent sends a user name and a password to authenticate the user downloading the mail.</a:t>
            </a:r>
          </a:p>
          <a:p>
            <a:pPr marL="355600" indent="-268288" algn="just" fontAlgn="t">
              <a:buFont typeface="Arial" panose="020B0604020202020204" pitchFamily="34" charset="0"/>
              <a:buChar char="•"/>
            </a:pPr>
            <a:endParaRPr lang="en-US" sz="15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500" dirty="0">
                <a:latin typeface="Cambria" panose="02040503050406030204" pitchFamily="18" charset="0"/>
                <a:ea typeface="Cambria" panose="02040503050406030204" pitchFamily="18" charset="0"/>
                <a:cs typeface="Times New Roman" pitchFamily="18" charset="0"/>
              </a:rPr>
              <a:t>In </a:t>
            </a:r>
            <a:r>
              <a:rPr lang="en-US" sz="15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itchFamily="18" charset="0"/>
              </a:rPr>
              <a:t>transaction phase</a:t>
            </a:r>
            <a:r>
              <a:rPr lang="en-US" sz="1500" dirty="0">
                <a:latin typeface="Cambria" panose="02040503050406030204" pitchFamily="18" charset="0"/>
                <a:ea typeface="Cambria" panose="02040503050406030204" pitchFamily="18" charset="0"/>
                <a:cs typeface="Times New Roman" pitchFamily="18" charset="0"/>
              </a:rPr>
              <a:t>, the user agent retrieves message, mark massages for deletion &amp; remove deletion mark.</a:t>
            </a:r>
          </a:p>
          <a:p>
            <a:pPr marL="355600" indent="-268288" algn="just" fontAlgn="t">
              <a:buFont typeface="Arial" panose="020B0604020202020204" pitchFamily="34" charset="0"/>
              <a:buChar char="•"/>
            </a:pPr>
            <a:endParaRPr lang="en-US" sz="15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500" dirty="0">
                <a:latin typeface="Cambria" panose="02040503050406030204" pitchFamily="18" charset="0"/>
                <a:ea typeface="Cambria" panose="02040503050406030204" pitchFamily="18" charset="0"/>
                <a:cs typeface="Times New Roman" pitchFamily="18" charset="0"/>
              </a:rPr>
              <a:t>In </a:t>
            </a:r>
            <a:r>
              <a:rPr lang="en-US" sz="15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itchFamily="18" charset="0"/>
              </a:rPr>
              <a:t>update phase</a:t>
            </a:r>
            <a:r>
              <a:rPr lang="en-US" sz="1500" dirty="0">
                <a:latin typeface="Cambria" panose="02040503050406030204" pitchFamily="18" charset="0"/>
                <a:ea typeface="Cambria" panose="02040503050406030204" pitchFamily="18" charset="0"/>
                <a:cs typeface="Times New Roman" pitchFamily="18" charset="0"/>
              </a:rPr>
              <a:t>, after the quit command by client, ending the POP3 session; the mail server deletes marked messages.</a:t>
            </a:r>
          </a:p>
        </p:txBody>
      </p:sp>
      <p:pic>
        <p:nvPicPr>
          <p:cNvPr id="2" name="Picture 1">
            <a:extLst>
              <a:ext uri="{FF2B5EF4-FFF2-40B4-BE49-F238E27FC236}">
                <a16:creationId xmlns:a16="http://schemas.microsoft.com/office/drawing/2014/main" id="{5AD49C8D-6D7C-49DF-B036-DDE7E25243A8}"/>
              </a:ext>
            </a:extLst>
          </p:cNvPr>
          <p:cNvPicPr>
            <a:picLocks noChangeAspect="1"/>
          </p:cNvPicPr>
          <p:nvPr/>
        </p:nvPicPr>
        <p:blipFill>
          <a:blip r:embed="rId6"/>
          <a:stretch>
            <a:fillRect/>
          </a:stretch>
        </p:blipFill>
        <p:spPr>
          <a:xfrm>
            <a:off x="6219574" y="726076"/>
            <a:ext cx="2847611" cy="4078153"/>
          </a:xfrm>
          <a:prstGeom prst="rect">
            <a:avLst/>
          </a:prstGeom>
        </p:spPr>
      </p:pic>
      <p:sp>
        <p:nvSpPr>
          <p:cNvPr id="4" name="Rectangle: Rounded Corners 3">
            <a:extLst>
              <a:ext uri="{FF2B5EF4-FFF2-40B4-BE49-F238E27FC236}">
                <a16:creationId xmlns:a16="http://schemas.microsoft.com/office/drawing/2014/main" id="{578568EF-6C54-3EAF-470D-C54F11FEB446}"/>
              </a:ext>
            </a:extLst>
          </p:cNvPr>
          <p:cNvSpPr/>
          <p:nvPr/>
        </p:nvSpPr>
        <p:spPr>
          <a:xfrm>
            <a:off x="6347653" y="1613798"/>
            <a:ext cx="2578633" cy="998774"/>
          </a:xfrm>
          <a:prstGeom prst="roundRect">
            <a:avLst/>
          </a:prstGeom>
          <a:noFill/>
          <a:ln w="28575">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4F96C517-AFDF-4248-080F-F2A4158893E1}"/>
              </a:ext>
            </a:extLst>
          </p:cNvPr>
          <p:cNvSpPr/>
          <p:nvPr/>
        </p:nvSpPr>
        <p:spPr>
          <a:xfrm>
            <a:off x="6345755" y="2653856"/>
            <a:ext cx="2578633" cy="9987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5F385BBF-4A4E-5ED8-D181-76446C0C59EF}"/>
              </a:ext>
            </a:extLst>
          </p:cNvPr>
          <p:cNvSpPr/>
          <p:nvPr/>
        </p:nvSpPr>
        <p:spPr>
          <a:xfrm>
            <a:off x="6345755" y="4081164"/>
            <a:ext cx="2578633" cy="723066"/>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897351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923299"/>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World Wide Web</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Email</a:t>
            </a:r>
          </a:p>
        </p:txBody>
      </p:sp>
      <p:sp>
        <p:nvSpPr>
          <p:cNvPr id="71" name="Google Shape;71;p15"/>
          <p:cNvSpPr txBox="1"/>
          <p:nvPr/>
        </p:nvSpPr>
        <p:spPr>
          <a:xfrm>
            <a:off x="127220" y="685897"/>
            <a:ext cx="8878894" cy="2400627"/>
          </a:xfrm>
          <a:prstGeom prst="rect">
            <a:avLst/>
          </a:prstGeom>
          <a:noFill/>
          <a:ln>
            <a:noFill/>
          </a:ln>
        </p:spPr>
        <p:txBody>
          <a:bodyPr spcFirstLastPara="1" wrap="square" lIns="91425" tIns="91425" rIns="91425" bIns="91425" anchor="t" anchorCtr="0">
            <a:spAutoFit/>
          </a:bodyPr>
          <a:lstStyle/>
          <a:p>
            <a:pPr marL="357187"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POP3 Functionality</a:t>
            </a:r>
          </a:p>
          <a:p>
            <a:pPr marL="71437" lvl="2" algn="just"/>
            <a:endParaRPr lang="en-US" sz="1600" b="1" dirty="0">
              <a:latin typeface="Cambria" panose="02040503050406030204" pitchFamily="18" charset="0"/>
              <a:ea typeface="Cambria" panose="02040503050406030204" pitchFamily="18" charset="0"/>
            </a:endParaRPr>
          </a:p>
          <a:p>
            <a:pPr marL="355600" indent="-268288" algn="just" fontAlgn="t">
              <a:buFont typeface="Arial" panose="020B0604020202020204" pitchFamily="34" charset="0"/>
              <a:buChar char="•"/>
            </a:pPr>
            <a:r>
              <a:rPr lang="en-US" sz="1600" dirty="0">
                <a:latin typeface="Cambria" panose="02040503050406030204" pitchFamily="18" charset="0"/>
                <a:ea typeface="Cambria" panose="02040503050406030204" pitchFamily="18" charset="0"/>
                <a:cs typeface="Times New Roman" pitchFamily="18" charset="0"/>
              </a:rPr>
              <a:t>POP3 is designed to delete mail on the server as soon as the user has downloaded it. </a:t>
            </a:r>
          </a:p>
          <a:p>
            <a:pPr marL="355600" indent="-268288" algn="just" fontAlgn="t">
              <a:buFont typeface="Arial" panose="020B0604020202020204" pitchFamily="34" charset="0"/>
              <a:buChar char="•"/>
            </a:pPr>
            <a:endParaRPr lang="en-US" sz="16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600" dirty="0">
                <a:latin typeface="Cambria" panose="02040503050406030204" pitchFamily="18" charset="0"/>
                <a:ea typeface="Cambria" panose="02040503050406030204" pitchFamily="18" charset="0"/>
                <a:cs typeface="Times New Roman" pitchFamily="18" charset="0"/>
              </a:rPr>
              <a:t>POP3 has two modes: Delete mode and Keep mode.</a:t>
            </a:r>
          </a:p>
          <a:p>
            <a:pPr marL="355600" indent="-268288" algn="just" fontAlgn="t">
              <a:buFont typeface="Arial" panose="020B0604020202020204" pitchFamily="34" charset="0"/>
              <a:buChar char="•"/>
            </a:pPr>
            <a:endParaRPr lang="en-US" sz="16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600" dirty="0">
                <a:latin typeface="Cambria" panose="02040503050406030204" pitchFamily="18" charset="0"/>
                <a:ea typeface="Cambria" panose="02040503050406030204" pitchFamily="18" charset="0"/>
                <a:cs typeface="Times New Roman" pitchFamily="18" charset="0"/>
              </a:rPr>
              <a:t>In the delete mode, mail is deleted from the mailbox after each retrieval.</a:t>
            </a:r>
          </a:p>
          <a:p>
            <a:pPr marL="355600" indent="-268288" algn="just" fontAlgn="t">
              <a:buFont typeface="Arial" panose="020B0604020202020204" pitchFamily="34" charset="0"/>
              <a:buChar char="•"/>
            </a:pPr>
            <a:endParaRPr lang="en-US" sz="16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600" dirty="0">
                <a:latin typeface="Cambria" panose="02040503050406030204" pitchFamily="18" charset="0"/>
                <a:ea typeface="Cambria" panose="02040503050406030204" pitchFamily="18" charset="0"/>
                <a:cs typeface="Times New Roman" pitchFamily="18" charset="0"/>
              </a:rPr>
              <a:t>In the keep mode, the mail remains in the mail box after download.</a:t>
            </a:r>
          </a:p>
        </p:txBody>
      </p:sp>
    </p:spTree>
    <p:extLst>
      <p:ext uri="{BB962C8B-B14F-4D97-AF65-F5344CB8AC3E}">
        <p14:creationId xmlns:p14="http://schemas.microsoft.com/office/powerpoint/2010/main" val="535984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Email</a:t>
            </a:r>
          </a:p>
        </p:txBody>
      </p:sp>
      <p:sp>
        <p:nvSpPr>
          <p:cNvPr id="71" name="Google Shape;71;p15"/>
          <p:cNvSpPr txBox="1"/>
          <p:nvPr/>
        </p:nvSpPr>
        <p:spPr>
          <a:xfrm>
            <a:off x="127220" y="685897"/>
            <a:ext cx="5418467" cy="4062620"/>
          </a:xfrm>
          <a:prstGeom prst="rect">
            <a:avLst/>
          </a:prstGeom>
          <a:noFill/>
          <a:ln>
            <a:noFill/>
          </a:ln>
        </p:spPr>
        <p:txBody>
          <a:bodyPr spcFirstLastPara="1" wrap="square" lIns="91425" tIns="91425" rIns="91425" bIns="91425" anchor="t" anchorCtr="0">
            <a:spAutoFit/>
          </a:bodyPr>
          <a:lstStyle/>
          <a:p>
            <a:pPr marL="357187" lvl="2" indent="-285750" algn="just">
              <a:buFont typeface="Wingdings" panose="05000000000000000000" pitchFamily="2" charset="2"/>
              <a:buChar char="q"/>
            </a:pPr>
            <a:r>
              <a:rPr lang="en-US" sz="1800" b="1" dirty="0">
                <a:latin typeface="Cambria" panose="02040503050406030204" pitchFamily="18" charset="0"/>
                <a:ea typeface="Cambria" panose="02040503050406030204" pitchFamily="18" charset="0"/>
              </a:rPr>
              <a:t>IMAP</a:t>
            </a:r>
          </a:p>
          <a:p>
            <a:pPr marL="355600" indent="-268288" algn="just" fontAlgn="t">
              <a:buFont typeface="Arial" panose="020B0604020202020204" pitchFamily="34" charset="0"/>
              <a:buChar char="•"/>
            </a:pPr>
            <a:r>
              <a:rPr lang="en-US" sz="1800" dirty="0">
                <a:latin typeface="Cambria" panose="02040503050406030204" pitchFamily="18" charset="0"/>
                <a:ea typeface="Cambria" panose="02040503050406030204" pitchFamily="18" charset="0"/>
                <a:cs typeface="Times New Roman" pitchFamily="18" charset="0"/>
              </a:rPr>
              <a:t>IMAP state transition diagram:</a:t>
            </a:r>
          </a:p>
          <a:p>
            <a:pPr marL="355600" indent="-268288" algn="just" fontAlgn="t">
              <a:buFont typeface="Arial" panose="020B0604020202020204" pitchFamily="34" charset="0"/>
              <a:buChar char="•"/>
            </a:pPr>
            <a:endParaRPr lang="en-US" sz="1800" dirty="0">
              <a:latin typeface="Cambria" panose="02040503050406030204" pitchFamily="18" charset="0"/>
              <a:ea typeface="Cambria" panose="02040503050406030204" pitchFamily="18" charset="0"/>
              <a:cs typeface="Times New Roman" pitchFamily="18" charset="0"/>
            </a:endParaRPr>
          </a:p>
          <a:p>
            <a:pPr marL="430212" indent="-342900" algn="just" fontAlgn="t">
              <a:buFont typeface="+mj-lt"/>
              <a:buAutoNum type="arabicPeriod"/>
            </a:pPr>
            <a:r>
              <a:rPr lang="en-US" sz="18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itchFamily="18" charset="0"/>
              </a:rPr>
              <a:t>Not authenticated: </a:t>
            </a:r>
            <a:r>
              <a:rPr lang="en-US" sz="1800" dirty="0">
                <a:latin typeface="Cambria" panose="02040503050406030204" pitchFamily="18" charset="0"/>
                <a:ea typeface="Cambria" panose="02040503050406030204" pitchFamily="18" charset="0"/>
                <a:cs typeface="Times New Roman" pitchFamily="18" charset="0"/>
              </a:rPr>
              <a:t>Client provides authentication information to the server.</a:t>
            </a:r>
          </a:p>
          <a:p>
            <a:pPr marL="430212" indent="-342900" algn="just" fontAlgn="t">
              <a:buFont typeface="+mj-lt"/>
              <a:buAutoNum type="arabicPeriod"/>
            </a:pPr>
            <a:endParaRPr lang="en-US" sz="1800" dirty="0">
              <a:latin typeface="Cambria" panose="02040503050406030204" pitchFamily="18" charset="0"/>
              <a:ea typeface="Cambria" panose="02040503050406030204" pitchFamily="18" charset="0"/>
              <a:cs typeface="Times New Roman" pitchFamily="18" charset="0"/>
            </a:endParaRPr>
          </a:p>
          <a:p>
            <a:pPr marL="430212" indent="-342900" algn="just" fontAlgn="t">
              <a:buFont typeface="+mj-lt"/>
              <a:buAutoNum type="arabicPeriod"/>
            </a:pPr>
            <a:r>
              <a:rPr lang="en-US" sz="18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itchFamily="18" charset="0"/>
              </a:rPr>
              <a:t>Authenticated: </a:t>
            </a:r>
            <a:r>
              <a:rPr lang="en-US" sz="1800" dirty="0">
                <a:latin typeface="Cambria" panose="02040503050406030204" pitchFamily="18" charset="0"/>
                <a:ea typeface="Cambria" panose="02040503050406030204" pitchFamily="18" charset="0"/>
                <a:cs typeface="Times New Roman" pitchFamily="18" charset="0"/>
              </a:rPr>
              <a:t>Server verify the information and client is now allowed to perform on a mailbox.</a:t>
            </a:r>
          </a:p>
          <a:p>
            <a:pPr marL="430212" indent="-342900" algn="just" fontAlgn="t">
              <a:buFont typeface="+mj-lt"/>
              <a:buAutoNum type="arabicPeriod"/>
            </a:pPr>
            <a:endParaRPr lang="en-US" sz="1800" dirty="0">
              <a:latin typeface="Cambria" panose="02040503050406030204" pitchFamily="18" charset="0"/>
              <a:ea typeface="Cambria" panose="02040503050406030204" pitchFamily="18" charset="0"/>
              <a:cs typeface="Times New Roman" pitchFamily="18" charset="0"/>
            </a:endParaRPr>
          </a:p>
          <a:p>
            <a:pPr marL="430212" indent="-342900" algn="just" fontAlgn="t">
              <a:buFont typeface="+mj-lt"/>
              <a:buAutoNum type="arabicPeriod"/>
            </a:pPr>
            <a:r>
              <a:rPr lang="en-US" sz="18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itchFamily="18" charset="0"/>
              </a:rPr>
              <a:t>Selected</a:t>
            </a:r>
            <a:r>
              <a:rPr lang="en-US" sz="1800" dirty="0">
                <a:latin typeface="Cambria" panose="02040503050406030204" pitchFamily="18" charset="0"/>
                <a:ea typeface="Cambria" panose="02040503050406030204" pitchFamily="18" charset="0"/>
                <a:cs typeface="Times New Roman" pitchFamily="18" charset="0"/>
              </a:rPr>
              <a:t>: Client is allowed to access manipulated individual messages within the mailbox.</a:t>
            </a:r>
          </a:p>
          <a:p>
            <a:pPr marL="430212" indent="-342900" algn="just" fontAlgn="t">
              <a:buFont typeface="+mj-lt"/>
              <a:buAutoNum type="arabicPeriod"/>
            </a:pPr>
            <a:endParaRPr lang="en-US" sz="1800" dirty="0">
              <a:latin typeface="Cambria" panose="02040503050406030204" pitchFamily="18" charset="0"/>
              <a:ea typeface="Cambria" panose="02040503050406030204" pitchFamily="18" charset="0"/>
              <a:cs typeface="Times New Roman" pitchFamily="18" charset="0"/>
            </a:endParaRPr>
          </a:p>
          <a:p>
            <a:pPr marL="430212" indent="-342900" algn="just" fontAlgn="t">
              <a:buFont typeface="+mj-lt"/>
              <a:buAutoNum type="arabicPeriod"/>
            </a:pPr>
            <a:r>
              <a:rPr lang="en-US" sz="18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Times New Roman" pitchFamily="18" charset="0"/>
              </a:rPr>
              <a:t>Logout: </a:t>
            </a:r>
            <a:r>
              <a:rPr lang="en-US" sz="1800" dirty="0">
                <a:latin typeface="Cambria" panose="02040503050406030204" pitchFamily="18" charset="0"/>
                <a:ea typeface="Cambria" panose="02040503050406030204" pitchFamily="18" charset="0"/>
                <a:cs typeface="Times New Roman" pitchFamily="18" charset="0"/>
              </a:rPr>
              <a:t>Client send logout command for closing IMAP session.</a:t>
            </a:r>
          </a:p>
        </p:txBody>
      </p:sp>
      <p:pic>
        <p:nvPicPr>
          <p:cNvPr id="3" name="Picture 2">
            <a:extLst>
              <a:ext uri="{FF2B5EF4-FFF2-40B4-BE49-F238E27FC236}">
                <a16:creationId xmlns:a16="http://schemas.microsoft.com/office/drawing/2014/main" id="{DBB1998A-CE1D-0784-A839-249D474D9D71}"/>
              </a:ext>
            </a:extLst>
          </p:cNvPr>
          <p:cNvPicPr>
            <a:picLocks noChangeAspect="1"/>
          </p:cNvPicPr>
          <p:nvPr/>
        </p:nvPicPr>
        <p:blipFill>
          <a:blip r:embed="rId6"/>
          <a:stretch>
            <a:fillRect/>
          </a:stretch>
        </p:blipFill>
        <p:spPr>
          <a:xfrm>
            <a:off x="5737939" y="752651"/>
            <a:ext cx="3461658" cy="4268836"/>
          </a:xfrm>
          <a:prstGeom prst="rect">
            <a:avLst/>
          </a:prstGeom>
        </p:spPr>
      </p:pic>
    </p:spTree>
    <p:extLst>
      <p:ext uri="{BB962C8B-B14F-4D97-AF65-F5344CB8AC3E}">
        <p14:creationId xmlns:p14="http://schemas.microsoft.com/office/powerpoint/2010/main" val="1106756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Email</a:t>
            </a:r>
          </a:p>
        </p:txBody>
      </p:sp>
      <p:sp>
        <p:nvSpPr>
          <p:cNvPr id="71" name="Google Shape;71;p15"/>
          <p:cNvSpPr txBox="1"/>
          <p:nvPr/>
        </p:nvSpPr>
        <p:spPr>
          <a:xfrm>
            <a:off x="127220" y="685897"/>
            <a:ext cx="8871637" cy="3123902"/>
          </a:xfrm>
          <a:prstGeom prst="rect">
            <a:avLst/>
          </a:prstGeom>
          <a:noFill/>
          <a:ln>
            <a:noFill/>
          </a:ln>
        </p:spPr>
        <p:txBody>
          <a:bodyPr spcFirstLastPara="1" wrap="square" lIns="91425" tIns="91425" rIns="91425" bIns="91425" anchor="t" anchorCtr="0">
            <a:spAutoFit/>
          </a:bodyPr>
          <a:lstStyle/>
          <a:p>
            <a:pPr marL="357187"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IMAP Functionality</a:t>
            </a:r>
          </a:p>
          <a:p>
            <a:pPr marL="355600" indent="-268288" algn="just" fontAlgn="t">
              <a:buFont typeface="Arial" panose="020B0604020202020204" pitchFamily="34" charset="0"/>
              <a:buChar char="•"/>
            </a:pPr>
            <a:r>
              <a:rPr lang="en-US" sz="1600" dirty="0">
                <a:latin typeface="Cambria" panose="02040503050406030204" pitchFamily="18" charset="0"/>
                <a:ea typeface="Cambria" panose="02040503050406030204" pitchFamily="18" charset="0"/>
                <a:cs typeface="Times New Roman" pitchFamily="18" charset="0"/>
              </a:rPr>
              <a:t>To keeps all messages in one place: at server</a:t>
            </a:r>
          </a:p>
          <a:p>
            <a:pPr marL="355600" indent="-268288" algn="just" fontAlgn="t">
              <a:buFont typeface="Arial" panose="020B0604020202020204" pitchFamily="34" charset="0"/>
              <a:buChar char="•"/>
            </a:pPr>
            <a:endParaRPr lang="en-US" sz="16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600" dirty="0">
                <a:latin typeface="Cambria" panose="02040503050406030204" pitchFamily="18" charset="0"/>
                <a:ea typeface="Cambria" panose="02040503050406030204" pitchFamily="18" charset="0"/>
                <a:cs typeface="Times New Roman" pitchFamily="18" charset="0"/>
              </a:rPr>
              <a:t>The recipient can then move and organize the message into a new, user-created folder, read the message, delete the message, move messages from one folder to another and so on. </a:t>
            </a:r>
          </a:p>
          <a:p>
            <a:pPr marL="355600" indent="-268288" algn="just" fontAlgn="t">
              <a:buFont typeface="Arial" panose="020B0604020202020204" pitchFamily="34" charset="0"/>
              <a:buChar char="•"/>
            </a:pPr>
            <a:endParaRPr lang="en-US" sz="16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600" dirty="0">
                <a:latin typeface="Cambria" panose="02040503050406030204" pitchFamily="18" charset="0"/>
                <a:ea typeface="Cambria" panose="02040503050406030204" pitchFamily="18" charset="0"/>
                <a:cs typeface="Times New Roman" pitchFamily="18" charset="0"/>
              </a:rPr>
              <a:t>To allow users to search remote folders for messages matching specific criteria. </a:t>
            </a:r>
          </a:p>
          <a:p>
            <a:pPr marL="355600" indent="-268288" algn="just" fontAlgn="t">
              <a:buFont typeface="Arial" panose="020B0604020202020204" pitchFamily="34" charset="0"/>
              <a:buChar char="•"/>
            </a:pPr>
            <a:endParaRPr lang="en-US" sz="1600" dirty="0">
              <a:latin typeface="Cambria" panose="02040503050406030204" pitchFamily="18" charset="0"/>
              <a:ea typeface="Cambria" panose="02040503050406030204" pitchFamily="18" charset="0"/>
              <a:cs typeface="Times New Roman" pitchFamily="18" charset="0"/>
            </a:endParaRPr>
          </a:p>
          <a:p>
            <a:pPr marL="355600" indent="-268288" algn="just" fontAlgn="t">
              <a:buFont typeface="Arial" panose="020B0604020202020204" pitchFamily="34" charset="0"/>
              <a:buChar char="•"/>
            </a:pPr>
            <a:r>
              <a:rPr lang="en-US" sz="1600" dirty="0">
                <a:latin typeface="Cambria" panose="02040503050406030204" pitchFamily="18" charset="0"/>
                <a:ea typeface="Cambria" panose="02040503050406030204" pitchFamily="18" charset="0"/>
                <a:cs typeface="Times New Roman" pitchFamily="18" charset="0"/>
              </a:rPr>
              <a:t>Also permit a user agent to obtain components of messages, When low-bandwidth connection between the user agent and its mail server. In this case, user not to download all the messages in its mailbox, particularly avoiding long messages like an audio or video clip.</a:t>
            </a:r>
          </a:p>
          <a:p>
            <a:pPr marL="355600" indent="-268288" algn="just" fontAlgn="t">
              <a:buFont typeface="Arial" panose="020B0604020202020204" pitchFamily="34" charset="0"/>
              <a:buChar char="•"/>
            </a:pPr>
            <a:endParaRPr lang="en-US" sz="1500" dirty="0">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p14="http://schemas.microsoft.com/office/powerpoint/2010/main" val="3715600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923299"/>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DNS</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p14="http://schemas.microsoft.com/office/powerpoint/2010/main" val="3309063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4124176"/>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DNS stands for Domain Name System.</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Human Brain cannot remember more numbers in compare to name.</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DNS is required for the functioning of the internet.</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DNS is a directory service that provides a mapping between the name of a host on the network and its numerical address.</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DNS is a service that translates the domain name into IP addresses. This allows the users of networks to utilize user-friendly names when looking for other hosts instead of remembering the IP addresses.</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For example, suppose the “facebook.com” has an IP address of 132.147.165.50, most people would reach this site by specifying “facebook.com”. Therefore, the domain name is more reliable than IP address.</a:t>
            </a:r>
          </a:p>
        </p:txBody>
      </p:sp>
    </p:spTree>
    <p:extLst>
      <p:ext uri="{BB962C8B-B14F-4D97-AF65-F5344CB8AC3E}">
        <p14:creationId xmlns:p14="http://schemas.microsoft.com/office/powerpoint/2010/main" val="218502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430857"/>
          </a:xfrm>
          <a:prstGeom prst="rect">
            <a:avLst/>
          </a:prstGeom>
          <a:noFill/>
          <a:ln>
            <a:noFill/>
          </a:ln>
        </p:spPr>
        <p:txBody>
          <a:bodyPr spcFirstLastPara="1" wrap="square" lIns="91425" tIns="91425" rIns="91425" bIns="91425" anchor="t" anchorCtr="0">
            <a:spAutoFit/>
          </a:bodyPr>
          <a:lstStyle/>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DNS includes following Components:</a:t>
            </a:r>
          </a:p>
        </p:txBody>
      </p:sp>
      <p:graphicFrame>
        <p:nvGraphicFramePr>
          <p:cNvPr id="5" name="Diagram 4">
            <a:extLst>
              <a:ext uri="{FF2B5EF4-FFF2-40B4-BE49-F238E27FC236}">
                <a16:creationId xmlns:a16="http://schemas.microsoft.com/office/drawing/2014/main" id="{0BFA1B76-6AFD-2CD3-D34A-06B029325FF7}"/>
              </a:ext>
            </a:extLst>
          </p:cNvPr>
          <p:cNvGraphicFramePr/>
          <p:nvPr/>
        </p:nvGraphicFramePr>
        <p:xfrm>
          <a:off x="1190171" y="1201210"/>
          <a:ext cx="6052458" cy="350142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348217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1169521"/>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Domain Name</a:t>
            </a: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Domain name is divided into main three different categories in the internet. </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i.e., Generic domain, Country domain and Inverse domain.</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Each node in tree defines a domain, which is an index to the domain name space database.</a:t>
            </a:r>
          </a:p>
        </p:txBody>
      </p:sp>
      <p:pic>
        <p:nvPicPr>
          <p:cNvPr id="2" name="Picture 1">
            <a:extLst>
              <a:ext uri="{FF2B5EF4-FFF2-40B4-BE49-F238E27FC236}">
                <a16:creationId xmlns:a16="http://schemas.microsoft.com/office/drawing/2014/main" id="{55684F51-E6B6-033A-D6B5-DC4BA3BDBD71}"/>
              </a:ext>
            </a:extLst>
          </p:cNvPr>
          <p:cNvPicPr>
            <a:picLocks noChangeAspect="1"/>
          </p:cNvPicPr>
          <p:nvPr/>
        </p:nvPicPr>
        <p:blipFill>
          <a:blip r:embed="rId6"/>
          <a:stretch>
            <a:fillRect/>
          </a:stretch>
        </p:blipFill>
        <p:spPr>
          <a:xfrm>
            <a:off x="1759572" y="1855418"/>
            <a:ext cx="5617406" cy="2919782"/>
          </a:xfrm>
          <a:prstGeom prst="rect">
            <a:avLst/>
          </a:prstGeom>
        </p:spPr>
      </p:pic>
    </p:spTree>
    <p:extLst>
      <p:ext uri="{BB962C8B-B14F-4D97-AF65-F5344CB8AC3E}">
        <p14:creationId xmlns:p14="http://schemas.microsoft.com/office/powerpoint/2010/main" val="740265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923299"/>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a:pPr>
            <a:r>
              <a:rPr lang="en-US" sz="1600" b="1" dirty="0">
                <a:latin typeface="Cambria" panose="02040503050406030204" pitchFamily="18" charset="0"/>
                <a:ea typeface="Cambria" panose="02040503050406030204" pitchFamily="18" charset="0"/>
              </a:rPr>
              <a:t>Generic Domain</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3 character domains are called the generic domains.</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Generic domain labels are as follows</a:t>
            </a:r>
          </a:p>
        </p:txBody>
      </p:sp>
      <p:pic>
        <p:nvPicPr>
          <p:cNvPr id="3" name="Picture 2">
            <a:extLst>
              <a:ext uri="{FF2B5EF4-FFF2-40B4-BE49-F238E27FC236}">
                <a16:creationId xmlns:a16="http://schemas.microsoft.com/office/drawing/2014/main" id="{328229E0-6563-CB89-8088-FA41F7B52345}"/>
              </a:ext>
            </a:extLst>
          </p:cNvPr>
          <p:cNvPicPr>
            <a:picLocks noChangeAspect="1"/>
          </p:cNvPicPr>
          <p:nvPr/>
        </p:nvPicPr>
        <p:blipFill>
          <a:blip r:embed="rId6"/>
          <a:stretch>
            <a:fillRect/>
          </a:stretch>
        </p:blipFill>
        <p:spPr>
          <a:xfrm>
            <a:off x="718940" y="1684281"/>
            <a:ext cx="7392210" cy="3207603"/>
          </a:xfrm>
          <a:prstGeom prst="rect">
            <a:avLst/>
          </a:prstGeom>
        </p:spPr>
      </p:pic>
    </p:spTree>
    <p:extLst>
      <p:ext uri="{BB962C8B-B14F-4D97-AF65-F5344CB8AC3E}">
        <p14:creationId xmlns:p14="http://schemas.microsoft.com/office/powerpoint/2010/main" val="1029561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677078"/>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a:pPr>
            <a:r>
              <a:rPr lang="en-US" sz="1600" b="1" dirty="0">
                <a:latin typeface="Cambria" panose="02040503050406030204" pitchFamily="18" charset="0"/>
                <a:ea typeface="Cambria" panose="02040503050406030204" pitchFamily="18" charset="0"/>
              </a:rPr>
              <a:t>Generic Domain</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For Example, </a:t>
            </a:r>
            <a:r>
              <a:rPr lang="en-US" sz="1600" dirty="0">
                <a:latin typeface="Cambria" panose="02040503050406030204" pitchFamily="18" charset="0"/>
                <a:ea typeface="Cambria" panose="02040503050406030204" pitchFamily="18" charset="0"/>
                <a:hlinkClick r:id="rId6"/>
              </a:rPr>
              <a:t>chiragbhalodia.com</a:t>
            </a:r>
            <a:endParaRPr lang="en-US" sz="1600"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291065A5-1C87-7547-E4CE-FDEBDEFF7EF2}"/>
              </a:ext>
            </a:extLst>
          </p:cNvPr>
          <p:cNvPicPr>
            <a:picLocks noChangeAspect="1"/>
          </p:cNvPicPr>
          <p:nvPr/>
        </p:nvPicPr>
        <p:blipFill>
          <a:blip r:embed="rId7"/>
          <a:stretch>
            <a:fillRect/>
          </a:stretch>
        </p:blipFill>
        <p:spPr>
          <a:xfrm>
            <a:off x="251067" y="1196059"/>
            <a:ext cx="8652850" cy="3631937"/>
          </a:xfrm>
          <a:prstGeom prst="rect">
            <a:avLst/>
          </a:prstGeom>
        </p:spPr>
      </p:pic>
    </p:spTree>
    <p:extLst>
      <p:ext uri="{BB962C8B-B14F-4D97-AF65-F5344CB8AC3E}">
        <p14:creationId xmlns:p14="http://schemas.microsoft.com/office/powerpoint/2010/main" val="1432073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923299"/>
          </a:xfrm>
          <a:prstGeom prst="rect">
            <a:avLst/>
          </a:prstGeom>
          <a:noFill/>
          <a:ln>
            <a:noFill/>
          </a:ln>
        </p:spPr>
        <p:txBody>
          <a:bodyPr spcFirstLastPara="1" wrap="square" lIns="91425" tIns="91425" rIns="91425" bIns="91425" anchor="t" anchorCtr="0">
            <a:spAutoFit/>
          </a:bodyPr>
          <a:lstStyle/>
          <a:p>
            <a:pPr marL="342900" lvl="2" indent="-342900" algn="just">
              <a:buFont typeface="+mj-lt"/>
              <a:buAutoNum type="arabicPeriod" startAt="2"/>
            </a:pPr>
            <a:r>
              <a:rPr lang="en-US" sz="1600" b="1" dirty="0">
                <a:latin typeface="Cambria" panose="02040503050406030204" pitchFamily="18" charset="0"/>
                <a:ea typeface="Cambria" panose="02040503050406030204" pitchFamily="18" charset="0"/>
              </a:rPr>
              <a:t>Country Domain</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2 character domains are called the country domains.</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Country domain uses two character country abbreviations.</a:t>
            </a:r>
          </a:p>
        </p:txBody>
      </p:sp>
      <p:pic>
        <p:nvPicPr>
          <p:cNvPr id="2" name="Picture 1">
            <a:extLst>
              <a:ext uri="{FF2B5EF4-FFF2-40B4-BE49-F238E27FC236}">
                <a16:creationId xmlns:a16="http://schemas.microsoft.com/office/drawing/2014/main" id="{931D593D-25FD-049E-9B02-9549881FA7D5}"/>
              </a:ext>
            </a:extLst>
          </p:cNvPr>
          <p:cNvPicPr>
            <a:picLocks noChangeAspect="1"/>
          </p:cNvPicPr>
          <p:nvPr/>
        </p:nvPicPr>
        <p:blipFill>
          <a:blip r:embed="rId6"/>
          <a:stretch>
            <a:fillRect/>
          </a:stretch>
        </p:blipFill>
        <p:spPr>
          <a:xfrm>
            <a:off x="462716" y="1582056"/>
            <a:ext cx="8318427" cy="3536525"/>
          </a:xfrm>
          <a:prstGeom prst="rect">
            <a:avLst/>
          </a:prstGeom>
        </p:spPr>
      </p:pic>
    </p:spTree>
    <p:extLst>
      <p:ext uri="{BB962C8B-B14F-4D97-AF65-F5344CB8AC3E}">
        <p14:creationId xmlns:p14="http://schemas.microsoft.com/office/powerpoint/2010/main" val="3708518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World Wide Web</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639403"/>
            <a:ext cx="8937266" cy="3924121"/>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800" b="1" dirty="0">
                <a:solidFill>
                  <a:schemeClr val="tx1"/>
                </a:solidFill>
                <a:latin typeface="Cambria" panose="02040503050406030204" pitchFamily="18" charset="0"/>
                <a:ea typeface="Cambria" panose="02040503050406030204" pitchFamily="18" charset="0"/>
                <a:cs typeface="Proxima Nova"/>
                <a:sym typeface="Proxima Nova"/>
              </a:rPr>
              <a:t>What is WWW?</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World wide web is </a:t>
            </a: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collection of millions of files </a:t>
            </a:r>
            <a:r>
              <a:rPr lang="en-US" sz="1700" dirty="0">
                <a:latin typeface="Cambria" panose="02040503050406030204" pitchFamily="18" charset="0"/>
                <a:ea typeface="Cambria" panose="02040503050406030204" pitchFamily="18" charset="0"/>
              </a:rPr>
              <a:t>stored on </a:t>
            </a: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thousand of servers </a:t>
            </a:r>
            <a:r>
              <a:rPr lang="en-US" sz="1700" dirty="0">
                <a:latin typeface="Cambria" panose="02040503050406030204" pitchFamily="18" charset="0"/>
                <a:ea typeface="Cambria" panose="02040503050406030204" pitchFamily="18" charset="0"/>
              </a:rPr>
              <a:t>all over the world.</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These files represents documents, pictures, video, sounds, programs, interactive environments.</a:t>
            </a:r>
          </a:p>
          <a:p>
            <a:pPr marL="285750" lvl="2" indent="-285750" algn="just">
              <a:buFont typeface="Wingdings" panose="05000000000000000000" pitchFamily="2" charset="2"/>
              <a:buChar char="q"/>
            </a:pPr>
            <a:endParaRPr lang="en-IN" sz="1800" b="1" dirty="0">
              <a:solidFill>
                <a:srgbClr val="666666"/>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Wingdings" panose="05000000000000000000" pitchFamily="2" charset="2"/>
              <a:buChar char="q"/>
            </a:pPr>
            <a:r>
              <a:rPr lang="en-IN" sz="1800" b="1" dirty="0">
                <a:solidFill>
                  <a:schemeClr val="tx1"/>
                </a:solidFill>
                <a:latin typeface="Cambria" panose="02040503050406030204" pitchFamily="18" charset="0"/>
                <a:ea typeface="Cambria" panose="02040503050406030204" pitchFamily="18" charset="0"/>
                <a:cs typeface="Proxima Nova"/>
                <a:sym typeface="Proxima Nova"/>
              </a:rPr>
              <a:t>What is Webpage?</a:t>
            </a:r>
            <a:endParaRPr lang="en-US" sz="1700" dirty="0">
              <a:solidFill>
                <a:schemeClr val="tx1"/>
              </a:solidFill>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 </a:t>
            </a: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webpage</a:t>
            </a:r>
            <a:r>
              <a:rPr lang="en-US" sz="1700" dirty="0">
                <a:latin typeface="Cambria" panose="02040503050406030204" pitchFamily="18" charset="0"/>
                <a:ea typeface="Cambria" panose="02040503050406030204" pitchFamily="18" charset="0"/>
              </a:rPr>
              <a:t> is an HTML document that is stored on a web server. </a:t>
            </a:r>
          </a:p>
          <a:p>
            <a:pPr marL="285750" lvl="2" indent="-285750" algn="just">
              <a:buFont typeface="Wingdings" panose="05000000000000000000" pitchFamily="2" charset="2"/>
              <a:buChar char="q"/>
            </a:pPr>
            <a:endParaRPr lang="en-IN" sz="1800" b="1" dirty="0">
              <a:solidFill>
                <a:srgbClr val="666666"/>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Wingdings" panose="05000000000000000000" pitchFamily="2" charset="2"/>
              <a:buChar char="q"/>
            </a:pPr>
            <a:r>
              <a:rPr lang="en-IN" sz="1800" b="1" dirty="0">
                <a:solidFill>
                  <a:schemeClr val="tx1"/>
                </a:solidFill>
                <a:latin typeface="Cambria" panose="02040503050406030204" pitchFamily="18" charset="0"/>
                <a:ea typeface="Cambria" panose="02040503050406030204" pitchFamily="18" charset="0"/>
                <a:cs typeface="Proxima Nova"/>
                <a:sym typeface="Proxima Nova"/>
              </a:rPr>
              <a:t>What is Website?</a:t>
            </a:r>
            <a:endParaRPr lang="en-US" sz="1700" dirty="0">
              <a:solidFill>
                <a:schemeClr val="tx1"/>
              </a:solidFill>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 </a:t>
            </a:r>
            <a:r>
              <a:rPr lang="en-US" sz="17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website</a:t>
            </a:r>
            <a:r>
              <a:rPr lang="en-US" sz="1700" dirty="0">
                <a:latin typeface="Cambria" panose="02040503050406030204" pitchFamily="18" charset="0"/>
                <a:ea typeface="Cambria" panose="02040503050406030204" pitchFamily="18" charset="0"/>
              </a:rPr>
              <a:t> is a collection of web pages belonging to a particular organization.</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URL of these pages share a common prefix, which is the address of the home page.</a:t>
            </a:r>
          </a:p>
        </p:txBody>
      </p:sp>
    </p:spTree>
    <p:extLst>
      <p:ext uri="{BB962C8B-B14F-4D97-AF65-F5344CB8AC3E}">
        <p14:creationId xmlns:p14="http://schemas.microsoft.com/office/powerpoint/2010/main" val="304181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677078"/>
          </a:xfrm>
          <a:prstGeom prst="rect">
            <a:avLst/>
          </a:prstGeom>
          <a:noFill/>
          <a:ln>
            <a:noFill/>
          </a:ln>
        </p:spPr>
        <p:txBody>
          <a:bodyPr spcFirstLastPara="1" wrap="square" lIns="91425" tIns="91425" rIns="91425" bIns="91425" anchor="t" anchorCtr="0">
            <a:spAutoFit/>
          </a:bodyPr>
          <a:lstStyle/>
          <a:p>
            <a:pPr marL="342900" lvl="2" indent="-342900" algn="just">
              <a:buFont typeface="+mj-lt"/>
              <a:buAutoNum type="arabicPeriod" startAt="2"/>
            </a:pPr>
            <a:r>
              <a:rPr lang="en-US" sz="1600" b="1" dirty="0">
                <a:latin typeface="Cambria" panose="02040503050406030204" pitchFamily="18" charset="0"/>
                <a:ea typeface="Cambria" panose="02040503050406030204" pitchFamily="18" charset="0"/>
              </a:rPr>
              <a:t>Country Domain</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For example, bcci.in</a:t>
            </a:r>
          </a:p>
        </p:txBody>
      </p:sp>
      <p:pic>
        <p:nvPicPr>
          <p:cNvPr id="3" name="Picture 2">
            <a:extLst>
              <a:ext uri="{FF2B5EF4-FFF2-40B4-BE49-F238E27FC236}">
                <a16:creationId xmlns:a16="http://schemas.microsoft.com/office/drawing/2014/main" id="{703F3A92-6245-9769-B794-9BA39B876282}"/>
              </a:ext>
            </a:extLst>
          </p:cNvPr>
          <p:cNvPicPr>
            <a:picLocks noChangeAspect="1"/>
          </p:cNvPicPr>
          <p:nvPr/>
        </p:nvPicPr>
        <p:blipFill>
          <a:blip r:embed="rId6"/>
          <a:stretch>
            <a:fillRect/>
          </a:stretch>
        </p:blipFill>
        <p:spPr>
          <a:xfrm>
            <a:off x="532627" y="1201210"/>
            <a:ext cx="8089729" cy="3632662"/>
          </a:xfrm>
          <a:prstGeom prst="rect">
            <a:avLst/>
          </a:prstGeom>
        </p:spPr>
      </p:pic>
    </p:spTree>
    <p:extLst>
      <p:ext uri="{BB962C8B-B14F-4D97-AF65-F5344CB8AC3E}">
        <p14:creationId xmlns:p14="http://schemas.microsoft.com/office/powerpoint/2010/main" val="1568955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7536322" cy="3631733"/>
          </a:xfrm>
          <a:prstGeom prst="rect">
            <a:avLst/>
          </a:prstGeom>
          <a:noFill/>
          <a:ln>
            <a:noFill/>
          </a:ln>
        </p:spPr>
        <p:txBody>
          <a:bodyPr spcFirstLastPara="1" wrap="square" lIns="91425" tIns="91425" rIns="91425" bIns="91425" anchor="t" anchorCtr="0">
            <a:spAutoFit/>
          </a:bodyPr>
          <a:lstStyle/>
          <a:p>
            <a:pPr marL="342900" lvl="2" indent="-342900" algn="just">
              <a:buFont typeface="+mj-lt"/>
              <a:buAutoNum type="arabicPeriod" startAt="3"/>
            </a:pPr>
            <a:r>
              <a:rPr lang="en-US" sz="1600" b="1" dirty="0">
                <a:latin typeface="Cambria" panose="02040503050406030204" pitchFamily="18" charset="0"/>
                <a:ea typeface="Cambria" panose="02040503050406030204" pitchFamily="18" charset="0"/>
              </a:rPr>
              <a:t>Inverse Domain</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Inverse domain is used to map an address to a name.</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For example, a client send a request to the server for performing a particular task, server finds a list of authorized client.</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list contains only IP addresses of the client.</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server sends a query to the DNS server to map an address to a name to determine if the client is on the authorized list.</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This query is called an inverse query.</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This query is handled by first level node called </a:t>
            </a:r>
            <a:r>
              <a:rPr lang="en-US" sz="1600" dirty="0" err="1">
                <a:latin typeface="Cambria" panose="02040503050406030204" pitchFamily="18" charset="0"/>
                <a:ea typeface="Cambria" panose="02040503050406030204" pitchFamily="18" charset="0"/>
              </a:rPr>
              <a:t>arpa</a:t>
            </a:r>
            <a:r>
              <a:rPr lang="en-US" sz="1600" dirty="0">
                <a:latin typeface="Cambria" panose="02040503050406030204" pitchFamily="18" charset="0"/>
                <a:ea typeface="Cambria" panose="02040503050406030204" pitchFamily="18" charset="0"/>
              </a:rPr>
              <a:t>.</a:t>
            </a:r>
          </a:p>
        </p:txBody>
      </p:sp>
      <p:pic>
        <p:nvPicPr>
          <p:cNvPr id="3" name="Picture 2">
            <a:extLst>
              <a:ext uri="{FF2B5EF4-FFF2-40B4-BE49-F238E27FC236}">
                <a16:creationId xmlns:a16="http://schemas.microsoft.com/office/drawing/2014/main" id="{A67492B8-3B33-A377-D23E-A183C8A3515C}"/>
              </a:ext>
            </a:extLst>
          </p:cNvPr>
          <p:cNvPicPr>
            <a:picLocks noChangeAspect="1"/>
          </p:cNvPicPr>
          <p:nvPr/>
        </p:nvPicPr>
        <p:blipFill>
          <a:blip r:embed="rId6"/>
          <a:stretch>
            <a:fillRect/>
          </a:stretch>
        </p:blipFill>
        <p:spPr>
          <a:xfrm>
            <a:off x="7772401" y="663900"/>
            <a:ext cx="1309238" cy="4162099"/>
          </a:xfrm>
          <a:prstGeom prst="rect">
            <a:avLst/>
          </a:prstGeom>
        </p:spPr>
      </p:pic>
      <p:sp>
        <p:nvSpPr>
          <p:cNvPr id="4" name="TextBox 3">
            <a:extLst>
              <a:ext uri="{FF2B5EF4-FFF2-40B4-BE49-F238E27FC236}">
                <a16:creationId xmlns:a16="http://schemas.microsoft.com/office/drawing/2014/main" id="{9068AED8-AF6A-2A5F-18C1-7566AB9D4859}"/>
              </a:ext>
            </a:extLst>
          </p:cNvPr>
          <p:cNvSpPr txBox="1"/>
          <p:nvPr/>
        </p:nvSpPr>
        <p:spPr>
          <a:xfrm>
            <a:off x="791853" y="4441822"/>
            <a:ext cx="2084216" cy="369332"/>
          </a:xfrm>
          <a:prstGeom prst="rect">
            <a:avLst/>
          </a:prstGeom>
          <a:noFill/>
        </p:spPr>
        <p:txBody>
          <a:bodyPr wrap="square" rtlCol="0">
            <a:spAutoFit/>
          </a:bodyPr>
          <a:lstStyle/>
          <a:p>
            <a:pPr algn="just" fontAlgn="t"/>
            <a:r>
              <a:rPr lang="en-US" sz="1800" dirty="0">
                <a:latin typeface="Cambria" panose="02040503050406030204" pitchFamily="18" charset="0"/>
                <a:ea typeface="Cambria" panose="02040503050406030204" pitchFamily="18" charset="0"/>
                <a:cs typeface="Times New Roman" pitchFamily="18" charset="0"/>
              </a:rPr>
              <a:t>132.35.50.120</a:t>
            </a:r>
            <a:endParaRPr lang="en-IN" sz="1800" b="1" dirty="0"/>
          </a:p>
        </p:txBody>
      </p:sp>
      <p:sp>
        <p:nvSpPr>
          <p:cNvPr id="5" name="TextBox 4">
            <a:extLst>
              <a:ext uri="{FF2B5EF4-FFF2-40B4-BE49-F238E27FC236}">
                <a16:creationId xmlns:a16="http://schemas.microsoft.com/office/drawing/2014/main" id="{7F3BF784-9688-5BB0-2A44-030515E1DAD0}"/>
              </a:ext>
            </a:extLst>
          </p:cNvPr>
          <p:cNvSpPr txBox="1"/>
          <p:nvPr/>
        </p:nvSpPr>
        <p:spPr>
          <a:xfrm>
            <a:off x="2809723" y="4446351"/>
            <a:ext cx="4575213" cy="369332"/>
          </a:xfrm>
          <a:prstGeom prst="rect">
            <a:avLst/>
          </a:prstGeom>
          <a:noFill/>
        </p:spPr>
        <p:txBody>
          <a:bodyPr wrap="square" rtlCol="0">
            <a:spAutoFit/>
          </a:bodyPr>
          <a:lstStyle/>
          <a:p>
            <a:pPr algn="just" fontAlgn="t"/>
            <a:r>
              <a:rPr lang="en-IN" sz="1800" b="1" dirty="0">
                <a:solidFill>
                  <a:srgbClr val="4D5156"/>
                </a:solidFill>
                <a:latin typeface="arial" panose="020B0604020202020204" pitchFamily="34" charset="0"/>
              </a:rPr>
              <a:t>⇒ </a:t>
            </a:r>
            <a:r>
              <a:rPr lang="en-US" sz="1800" dirty="0">
                <a:latin typeface="Cambria" panose="02040503050406030204" pitchFamily="18" charset="0"/>
                <a:ea typeface="Cambria" panose="02040503050406030204" pitchFamily="18" charset="0"/>
                <a:cs typeface="Times New Roman" pitchFamily="18" charset="0"/>
              </a:rPr>
              <a:t>120.50.35.132 - in-addr - arpa</a:t>
            </a:r>
            <a:endParaRPr lang="en-IN" sz="1800" dirty="0">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p14="http://schemas.microsoft.com/office/powerpoint/2010/main" val="414236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1661963"/>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Name Space</a:t>
            </a: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names assigned to the machines must be carefully selected from a name space with complete control over the binding between the names and IP addresses.</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Name spaces are two types: </a:t>
            </a:r>
          </a:p>
          <a:p>
            <a:pPr marL="1168400" lvl="2" indent="-342900" algn="just">
              <a:buFont typeface="+mj-lt"/>
              <a:buAutoNum type="arabicPeriod"/>
            </a:pPr>
            <a:r>
              <a:rPr lang="en-US" sz="1600" dirty="0">
                <a:latin typeface="Cambria" panose="02040503050406030204" pitchFamily="18" charset="0"/>
                <a:ea typeface="Cambria" panose="02040503050406030204" pitchFamily="18" charset="0"/>
              </a:rPr>
              <a:t>Flat name spaces</a:t>
            </a:r>
          </a:p>
          <a:p>
            <a:pPr marL="1168400" lvl="2" indent="-342900" algn="just">
              <a:buFont typeface="+mj-lt"/>
              <a:buAutoNum type="arabicPeriod"/>
            </a:pPr>
            <a:r>
              <a:rPr lang="en-US" sz="1600" dirty="0">
                <a:latin typeface="Cambria" panose="02040503050406030204" pitchFamily="18" charset="0"/>
                <a:ea typeface="Cambria" panose="02040503050406030204" pitchFamily="18" charset="0"/>
              </a:rPr>
              <a:t>Hierarchical name spaces</a:t>
            </a:r>
          </a:p>
        </p:txBody>
      </p:sp>
    </p:spTree>
    <p:extLst>
      <p:ext uri="{BB962C8B-B14F-4D97-AF65-F5344CB8AC3E}">
        <p14:creationId xmlns:p14="http://schemas.microsoft.com/office/powerpoint/2010/main" val="943450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1415742"/>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a:pPr>
            <a:r>
              <a:rPr lang="en-US" sz="1600" b="1" dirty="0">
                <a:latin typeface="Cambria" panose="02040503050406030204" pitchFamily="18" charset="0"/>
                <a:ea typeface="Cambria" panose="02040503050406030204" pitchFamily="18" charset="0"/>
              </a:rPr>
              <a:t>Flat  name spaces</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All the domain name connected with only root server, it creates flat name spaces. </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There is no structure in flat name space.</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Flat name spaces is not supported in large number of PCs in internet.</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In flat name space central authority is overloaded</a:t>
            </a:r>
          </a:p>
        </p:txBody>
      </p:sp>
      <p:pic>
        <p:nvPicPr>
          <p:cNvPr id="2" name="Picture 1">
            <a:extLst>
              <a:ext uri="{FF2B5EF4-FFF2-40B4-BE49-F238E27FC236}">
                <a16:creationId xmlns:a16="http://schemas.microsoft.com/office/drawing/2014/main" id="{318B3607-61A5-A438-08F6-5B05687B553D}"/>
              </a:ext>
            </a:extLst>
          </p:cNvPr>
          <p:cNvPicPr>
            <a:picLocks noChangeAspect="1"/>
          </p:cNvPicPr>
          <p:nvPr/>
        </p:nvPicPr>
        <p:blipFill>
          <a:blip r:embed="rId6"/>
          <a:stretch>
            <a:fillRect/>
          </a:stretch>
        </p:blipFill>
        <p:spPr>
          <a:xfrm>
            <a:off x="576763" y="2428248"/>
            <a:ext cx="7821576" cy="2021498"/>
          </a:xfrm>
          <a:prstGeom prst="rect">
            <a:avLst/>
          </a:prstGeom>
        </p:spPr>
      </p:pic>
    </p:spTree>
    <p:extLst>
      <p:ext uri="{BB962C8B-B14F-4D97-AF65-F5344CB8AC3E}">
        <p14:creationId xmlns:p14="http://schemas.microsoft.com/office/powerpoint/2010/main" val="2053094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1169521"/>
          </a:xfrm>
          <a:prstGeom prst="rect">
            <a:avLst/>
          </a:prstGeom>
          <a:noFill/>
          <a:ln>
            <a:noFill/>
          </a:ln>
        </p:spPr>
        <p:txBody>
          <a:bodyPr spcFirstLastPara="1" wrap="square" lIns="91425" tIns="91425" rIns="91425" bIns="91425" anchor="t" anchorCtr="0">
            <a:spAutoFit/>
          </a:bodyPr>
          <a:lstStyle/>
          <a:p>
            <a:pPr marL="342900" lvl="2" indent="-342900" algn="just">
              <a:buFont typeface="+mj-lt"/>
              <a:buAutoNum type="arabicPeriod" startAt="2"/>
            </a:pPr>
            <a:r>
              <a:rPr lang="en-US" sz="1600" b="1" dirty="0">
                <a:latin typeface="Cambria" panose="02040503050406030204" pitchFamily="18" charset="0"/>
                <a:ea typeface="Cambria" panose="02040503050406030204" pitchFamily="18" charset="0"/>
              </a:rPr>
              <a:t>Hierarchical name spaces</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Hierarchical namespaces provides a flexible naming structure.</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namespace is partitioned at the top level.</a:t>
            </a: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top level domains are divided into three areas: Generic, Country, Inverse.</a:t>
            </a:r>
          </a:p>
        </p:txBody>
      </p:sp>
      <p:pic>
        <p:nvPicPr>
          <p:cNvPr id="2" name="Picture 1">
            <a:extLst>
              <a:ext uri="{FF2B5EF4-FFF2-40B4-BE49-F238E27FC236}">
                <a16:creationId xmlns:a16="http://schemas.microsoft.com/office/drawing/2014/main" id="{D003760A-7A48-8709-7B13-E6F67E2BBCA5}"/>
              </a:ext>
            </a:extLst>
          </p:cNvPr>
          <p:cNvPicPr>
            <a:picLocks noChangeAspect="1"/>
          </p:cNvPicPr>
          <p:nvPr/>
        </p:nvPicPr>
        <p:blipFill>
          <a:blip r:embed="rId6"/>
          <a:stretch>
            <a:fillRect/>
          </a:stretch>
        </p:blipFill>
        <p:spPr>
          <a:xfrm>
            <a:off x="462344" y="1806647"/>
            <a:ext cx="8219312" cy="2962871"/>
          </a:xfrm>
          <a:prstGeom prst="rect">
            <a:avLst/>
          </a:prstGeom>
        </p:spPr>
      </p:pic>
    </p:spTree>
    <p:extLst>
      <p:ext uri="{BB962C8B-B14F-4D97-AF65-F5344CB8AC3E}">
        <p14:creationId xmlns:p14="http://schemas.microsoft.com/office/powerpoint/2010/main" val="38318281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1585019"/>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Name Server</a:t>
            </a: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A DNS name server is a server that stores the DNS records. It is also known as phone book of internet.</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The purpose of name server: It help to connect URLs with the IP address of web servers.</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To distribute the information among many computers, DNS servers are used.</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Creates many domains as there are first level nodes.</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Figure shows hierarchy of name servers.</a:t>
            </a:r>
          </a:p>
        </p:txBody>
      </p:sp>
      <p:pic>
        <p:nvPicPr>
          <p:cNvPr id="2" name="Picture 1">
            <a:extLst>
              <a:ext uri="{FF2B5EF4-FFF2-40B4-BE49-F238E27FC236}">
                <a16:creationId xmlns:a16="http://schemas.microsoft.com/office/drawing/2014/main" id="{14B78C41-434F-CAE1-FDB7-FB90BC9A2D25}"/>
              </a:ext>
            </a:extLst>
          </p:cNvPr>
          <p:cNvPicPr>
            <a:picLocks noChangeAspect="1"/>
          </p:cNvPicPr>
          <p:nvPr/>
        </p:nvPicPr>
        <p:blipFill>
          <a:blip r:embed="rId6"/>
          <a:stretch>
            <a:fillRect/>
          </a:stretch>
        </p:blipFill>
        <p:spPr>
          <a:xfrm>
            <a:off x="1371107" y="1935240"/>
            <a:ext cx="6521606" cy="3112847"/>
          </a:xfrm>
          <a:prstGeom prst="rect">
            <a:avLst/>
          </a:prstGeom>
        </p:spPr>
      </p:pic>
    </p:spTree>
    <p:extLst>
      <p:ext uri="{BB962C8B-B14F-4D97-AF65-F5344CB8AC3E}">
        <p14:creationId xmlns:p14="http://schemas.microsoft.com/office/powerpoint/2010/main" val="4947033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5330483" cy="3662511"/>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Name Server</a:t>
            </a:r>
            <a:endParaRPr lang="en-US" sz="1600" dirty="0">
              <a:latin typeface="Cambria" panose="02040503050406030204" pitchFamily="18" charset="0"/>
              <a:ea typeface="Cambria" panose="02040503050406030204" pitchFamily="18" charset="0"/>
            </a:endParaRPr>
          </a:p>
          <a:p>
            <a:pPr marL="357188" lvl="2" indent="-285750" algn="just">
              <a:buFont typeface="Wingdings" panose="05000000000000000000" pitchFamily="2" charset="2"/>
              <a:buChar char="v"/>
            </a:pPr>
            <a:r>
              <a:rPr lang="en-US" sz="1500" b="1" dirty="0">
                <a:latin typeface="Cambria" panose="02040503050406030204" pitchFamily="18" charset="0"/>
                <a:ea typeface="Cambria" panose="02040503050406030204" pitchFamily="18" charset="0"/>
              </a:rPr>
              <a:t>Zone:</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Server have some authority and also responsible for operation.</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Server creates database, which is called zone file.</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Server maintains all the information about node of that domain.</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Figure shows domain with zone.</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Domain and zone are same if  server accepts responsibility for a domain and does not divide the domain into sub domain.</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Domain and zone are different, if a server divides its domain into sub domain and delegates part of its authority to other server.</a:t>
            </a:r>
          </a:p>
          <a:p>
            <a:pPr marL="271463" lvl="2" indent="-200025" algn="just">
              <a:buFont typeface="Arial" panose="020B0604020202020204" pitchFamily="34" charset="0"/>
              <a:buChar char="•"/>
            </a:pPr>
            <a:endParaRPr lang="en-US" sz="1500"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AE3D493B-506A-B9D9-0DD0-A074DBF211CF}"/>
              </a:ext>
            </a:extLst>
          </p:cNvPr>
          <p:cNvPicPr>
            <a:picLocks noChangeAspect="1"/>
          </p:cNvPicPr>
          <p:nvPr/>
        </p:nvPicPr>
        <p:blipFill>
          <a:blip r:embed="rId6"/>
          <a:stretch>
            <a:fillRect/>
          </a:stretch>
        </p:blipFill>
        <p:spPr>
          <a:xfrm>
            <a:off x="5466191" y="940213"/>
            <a:ext cx="3550588" cy="3856293"/>
          </a:xfrm>
          <a:prstGeom prst="rect">
            <a:avLst/>
          </a:prstGeom>
        </p:spPr>
      </p:pic>
    </p:spTree>
    <p:extLst>
      <p:ext uri="{BB962C8B-B14F-4D97-AF65-F5344CB8AC3E}">
        <p14:creationId xmlns:p14="http://schemas.microsoft.com/office/powerpoint/2010/main" val="42918289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5330483" cy="4585840"/>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Name Server</a:t>
            </a:r>
            <a:endParaRPr lang="en-US" sz="1600" dirty="0">
              <a:latin typeface="Cambria" panose="02040503050406030204" pitchFamily="18" charset="0"/>
              <a:ea typeface="Cambria" panose="02040503050406030204" pitchFamily="18" charset="0"/>
            </a:endParaRPr>
          </a:p>
          <a:p>
            <a:pPr marL="357188" lvl="2" indent="-285750" algn="just">
              <a:buFont typeface="Wingdings" panose="05000000000000000000" pitchFamily="2" charset="2"/>
              <a:buChar char="v"/>
            </a:pPr>
            <a:r>
              <a:rPr lang="en-US" sz="1500" b="1" dirty="0">
                <a:latin typeface="Cambria" panose="02040503050406030204" pitchFamily="18" charset="0"/>
                <a:ea typeface="Cambria" panose="02040503050406030204" pitchFamily="18" charset="0"/>
              </a:rPr>
              <a:t>Root Server:</a:t>
            </a: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If zone consists of the full tree then that zone server is called root server.</a:t>
            </a:r>
          </a:p>
          <a:p>
            <a:pPr marL="271463" lvl="2" indent="-200025" algn="just">
              <a:buFont typeface="Arial" panose="020B0604020202020204" pitchFamily="34" charset="0"/>
              <a:buChar char="•"/>
            </a:pPr>
            <a:endParaRPr lang="en-US" sz="15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Root server do not maintain any information about domains.</a:t>
            </a:r>
          </a:p>
          <a:p>
            <a:pPr marL="271463" lvl="2" indent="-200025" algn="just">
              <a:buFont typeface="Arial" panose="020B0604020202020204" pitchFamily="34" charset="0"/>
              <a:buChar char="•"/>
            </a:pPr>
            <a:endParaRPr lang="en-US" sz="15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500" dirty="0">
                <a:latin typeface="Cambria" panose="02040503050406030204" pitchFamily="18" charset="0"/>
                <a:ea typeface="Cambria" panose="02040503050406030204" pitchFamily="18" charset="0"/>
              </a:rPr>
              <a:t>DNS uses two types of servers: Primary and Secondary</a:t>
            </a:r>
          </a:p>
          <a:p>
            <a:pPr marL="271463" lvl="2" indent="-200025" algn="just">
              <a:buFont typeface="Arial" panose="020B0604020202020204" pitchFamily="34" charset="0"/>
              <a:buChar char="•"/>
            </a:pPr>
            <a:endParaRPr lang="en-US" sz="15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500" b="1" dirty="0">
                <a:latin typeface="Cambria" panose="02040503050406030204" pitchFamily="18" charset="0"/>
                <a:ea typeface="Cambria" panose="02040503050406030204" pitchFamily="18" charset="0"/>
              </a:rPr>
              <a:t>Primary Server: </a:t>
            </a:r>
            <a:r>
              <a:rPr lang="en-US" sz="1500" dirty="0">
                <a:latin typeface="Cambria" panose="02040503050406030204" pitchFamily="18" charset="0"/>
                <a:ea typeface="Cambria" panose="02040503050406030204" pitchFamily="18" charset="0"/>
              </a:rPr>
              <a:t>This server keeps a file about the zone for which it is responsible and have authority. It performs operation on zone file like create, update and maintaining.</a:t>
            </a:r>
          </a:p>
          <a:p>
            <a:pPr marL="271463" lvl="2" indent="-200025" algn="just">
              <a:buFont typeface="Arial" panose="020B0604020202020204" pitchFamily="34" charset="0"/>
              <a:buChar char="•"/>
            </a:pPr>
            <a:endParaRPr lang="en-US" sz="15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500" b="1" dirty="0">
                <a:latin typeface="Cambria" panose="02040503050406030204" pitchFamily="18" charset="0"/>
                <a:ea typeface="Cambria" panose="02040503050406030204" pitchFamily="18" charset="0"/>
              </a:rPr>
              <a:t>Secondary Server:</a:t>
            </a:r>
            <a:r>
              <a:rPr lang="en-US" sz="1500" dirty="0">
                <a:latin typeface="Cambria" panose="02040503050406030204" pitchFamily="18" charset="0"/>
                <a:ea typeface="Cambria" panose="02040503050406030204" pitchFamily="18" charset="0"/>
              </a:rPr>
              <a:t> It loads all information from the primary server. Secondary server cannot perform any operation on zone file.</a:t>
            </a:r>
          </a:p>
          <a:p>
            <a:pPr marL="271463" lvl="2" indent="-200025" algn="just">
              <a:buFont typeface="Arial" panose="020B0604020202020204" pitchFamily="34" charset="0"/>
              <a:buChar char="•"/>
            </a:pPr>
            <a:endParaRPr lang="en-US" sz="15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endParaRPr lang="en-US" sz="1500"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AE3D493B-506A-B9D9-0DD0-A074DBF211CF}"/>
              </a:ext>
            </a:extLst>
          </p:cNvPr>
          <p:cNvPicPr>
            <a:picLocks noChangeAspect="1"/>
          </p:cNvPicPr>
          <p:nvPr/>
        </p:nvPicPr>
        <p:blipFill>
          <a:blip r:embed="rId6"/>
          <a:stretch>
            <a:fillRect/>
          </a:stretch>
        </p:blipFill>
        <p:spPr>
          <a:xfrm>
            <a:off x="5457704" y="901247"/>
            <a:ext cx="3550588" cy="3856293"/>
          </a:xfrm>
          <a:prstGeom prst="rect">
            <a:avLst/>
          </a:prstGeom>
        </p:spPr>
      </p:pic>
    </p:spTree>
    <p:extLst>
      <p:ext uri="{BB962C8B-B14F-4D97-AF65-F5344CB8AC3E}">
        <p14:creationId xmlns:p14="http://schemas.microsoft.com/office/powerpoint/2010/main" val="216319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2646848"/>
          </a:xfrm>
          <a:prstGeom prst="rect">
            <a:avLst/>
          </a:prstGeom>
          <a:noFill/>
          <a:ln>
            <a:noFill/>
          </a:ln>
        </p:spPr>
        <p:txBody>
          <a:bodyPr spcFirstLastPara="1" wrap="square" lIns="91425" tIns="91425" rIns="91425" bIns="91425" anchor="t" anchorCtr="0">
            <a:spAutoFit/>
          </a:bodyPr>
          <a:lstStyle/>
          <a:p>
            <a:pPr marL="357188"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Name Resolver</a:t>
            </a: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DNS is designed as a client server application.</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A host that needs to map an address to a name or a name to an address called a DNS client named a resolver.</a:t>
            </a:r>
          </a:p>
          <a:p>
            <a:pPr marL="271463" lvl="2" indent="-200025"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There are two types of Name resolver:</a:t>
            </a:r>
          </a:p>
          <a:p>
            <a:pPr marL="719138" lvl="3" indent="-257175" algn="just">
              <a:buFont typeface="+mj-lt"/>
              <a:buAutoNum type="arabicPeriod"/>
            </a:pPr>
            <a:r>
              <a:rPr lang="en-US" sz="1600" dirty="0">
                <a:latin typeface="Cambria" panose="02040503050406030204" pitchFamily="18" charset="0"/>
                <a:ea typeface="Cambria" panose="02040503050406030204" pitchFamily="18" charset="0"/>
              </a:rPr>
              <a:t>Mapping a Domain name to address</a:t>
            </a:r>
          </a:p>
          <a:p>
            <a:pPr marL="719138" lvl="3" indent="-257175" algn="just">
              <a:buFont typeface="+mj-lt"/>
              <a:buAutoNum type="arabicPeriod"/>
            </a:pPr>
            <a:r>
              <a:rPr lang="en-US" sz="1600" dirty="0">
                <a:latin typeface="Cambria" panose="02040503050406030204" pitchFamily="18" charset="0"/>
                <a:ea typeface="Cambria" panose="02040503050406030204" pitchFamily="18" charset="0"/>
              </a:rPr>
              <a:t>Mapping an address to a domain name</a:t>
            </a:r>
          </a:p>
          <a:p>
            <a:pPr marL="1168400" lvl="2" indent="-342900" algn="just">
              <a:buFont typeface="+mj-lt"/>
              <a:buAutoNum type="arabicPeriod"/>
            </a:pPr>
            <a:endParaRPr lang="en-US" sz="1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54955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2646848"/>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a:pPr>
            <a:r>
              <a:rPr lang="en-US" sz="1600" b="1" dirty="0">
                <a:latin typeface="Cambria" panose="02040503050406030204" pitchFamily="18" charset="0"/>
                <a:ea typeface="Cambria" panose="02040503050406030204" pitchFamily="18" charset="0"/>
              </a:rPr>
              <a:t>Mapping a Domain name to address</a:t>
            </a:r>
          </a:p>
          <a:p>
            <a:pPr marL="268288" lvl="2" indent="-268288" algn="just">
              <a:buFont typeface="+mj-lt"/>
              <a:buAutoNum type="arabicPeriod"/>
            </a:pPr>
            <a:endParaRPr lang="en-US" sz="1600" b="1" dirty="0">
              <a:latin typeface="Cambria" panose="02040503050406030204" pitchFamily="18" charset="0"/>
              <a:ea typeface="Cambria" panose="02040503050406030204" pitchFamily="18" charset="0"/>
            </a:endParaRPr>
          </a:p>
          <a:p>
            <a:pPr marL="268288" lvl="2" indent="-268288" algn="just">
              <a:buFont typeface="+mj-lt"/>
              <a:buAutoNum type="arabicPeriod"/>
            </a:pPr>
            <a:endParaRPr lang="en-US" sz="1600" b="1" dirty="0">
              <a:latin typeface="Cambria" panose="02040503050406030204" pitchFamily="18" charset="0"/>
              <a:ea typeface="Cambria" panose="02040503050406030204" pitchFamily="18" charset="0"/>
            </a:endParaRPr>
          </a:p>
          <a:p>
            <a:pPr marL="268288" lvl="2" indent="-268288" algn="just">
              <a:buFont typeface="+mj-lt"/>
              <a:buAutoNum type="arabicPeriod"/>
            </a:pPr>
            <a:endParaRPr lang="en-US" sz="1600" b="1" dirty="0">
              <a:latin typeface="Cambria" panose="02040503050406030204" pitchFamily="18" charset="0"/>
              <a:ea typeface="Cambria" panose="02040503050406030204" pitchFamily="18" charset="0"/>
            </a:endParaRPr>
          </a:p>
          <a:p>
            <a:pPr marL="268288" lvl="2" indent="-268288" algn="just">
              <a:buFont typeface="+mj-lt"/>
              <a:buAutoNum type="arabicPeriod"/>
            </a:pPr>
            <a:endParaRPr lang="en-US" sz="1600" b="1" dirty="0">
              <a:latin typeface="Cambria" panose="02040503050406030204" pitchFamily="18" charset="0"/>
              <a:ea typeface="Cambria" panose="02040503050406030204" pitchFamily="18" charset="0"/>
            </a:endParaRPr>
          </a:p>
          <a:p>
            <a:pPr marL="268288" lvl="2" indent="-268288" algn="just">
              <a:buFont typeface="+mj-lt"/>
              <a:buAutoNum type="arabicPeriod"/>
            </a:pPr>
            <a:endParaRPr lang="en-US" sz="1600" b="1" dirty="0">
              <a:latin typeface="Cambria" panose="02040503050406030204" pitchFamily="18" charset="0"/>
              <a:ea typeface="Cambria" panose="02040503050406030204" pitchFamily="18" charset="0"/>
            </a:endParaRPr>
          </a:p>
          <a:p>
            <a:pPr marL="268288" lvl="2" indent="-268288" algn="just">
              <a:buFont typeface="+mj-lt"/>
              <a:buAutoNum type="arabicPeriod"/>
            </a:pPr>
            <a:endParaRPr lang="en-US" sz="1600" b="1" dirty="0">
              <a:latin typeface="Cambria" panose="02040503050406030204" pitchFamily="18" charset="0"/>
              <a:ea typeface="Cambria" panose="02040503050406030204" pitchFamily="18" charset="0"/>
            </a:endParaRPr>
          </a:p>
          <a:p>
            <a:pPr marL="268288" lvl="2" indent="-268288" algn="just">
              <a:buFont typeface="+mj-lt"/>
              <a:buAutoNum type="arabicPeriod"/>
            </a:pPr>
            <a:endParaRPr lang="en-US" sz="1600" b="1" dirty="0">
              <a:latin typeface="Cambria" panose="02040503050406030204" pitchFamily="18" charset="0"/>
              <a:ea typeface="Cambria" panose="02040503050406030204" pitchFamily="18" charset="0"/>
            </a:endParaRPr>
          </a:p>
          <a:p>
            <a:pPr marL="268288" lvl="2" indent="-268288" algn="just">
              <a:buFont typeface="+mj-lt"/>
              <a:buAutoNum type="arabicPeriod"/>
            </a:pPr>
            <a:endParaRPr lang="en-US" sz="1600" b="1" dirty="0">
              <a:latin typeface="Cambria" panose="02040503050406030204" pitchFamily="18" charset="0"/>
              <a:ea typeface="Cambria" panose="02040503050406030204" pitchFamily="18" charset="0"/>
            </a:endParaRPr>
          </a:p>
          <a:p>
            <a:pPr marL="268288" lvl="2" indent="-268288" algn="just">
              <a:buFont typeface="+mj-lt"/>
              <a:buAutoNum type="arabicPeriod"/>
            </a:pPr>
            <a:r>
              <a:rPr lang="en-US" sz="1600" b="1" dirty="0">
                <a:latin typeface="Cambria" panose="02040503050406030204" pitchFamily="18" charset="0"/>
                <a:ea typeface="Cambria" panose="02040503050406030204" pitchFamily="18" charset="0"/>
              </a:rPr>
              <a:t>Mapping an address to a domain name</a:t>
            </a:r>
          </a:p>
        </p:txBody>
      </p:sp>
      <p:pic>
        <p:nvPicPr>
          <p:cNvPr id="4" name="Picture 3">
            <a:extLst>
              <a:ext uri="{FF2B5EF4-FFF2-40B4-BE49-F238E27FC236}">
                <a16:creationId xmlns:a16="http://schemas.microsoft.com/office/drawing/2014/main" id="{2AD901FD-751A-9016-64CF-1AF414AD9971}"/>
              </a:ext>
            </a:extLst>
          </p:cNvPr>
          <p:cNvPicPr>
            <a:picLocks noChangeAspect="1"/>
          </p:cNvPicPr>
          <p:nvPr/>
        </p:nvPicPr>
        <p:blipFill rotWithShape="1">
          <a:blip r:embed="rId6"/>
          <a:srcRect b="55486"/>
          <a:stretch/>
        </p:blipFill>
        <p:spPr>
          <a:xfrm>
            <a:off x="580571" y="1167238"/>
            <a:ext cx="7199086" cy="1699333"/>
          </a:xfrm>
          <a:prstGeom prst="rect">
            <a:avLst/>
          </a:prstGeom>
        </p:spPr>
      </p:pic>
      <p:pic>
        <p:nvPicPr>
          <p:cNvPr id="75" name="Picture 74">
            <a:extLst>
              <a:ext uri="{FF2B5EF4-FFF2-40B4-BE49-F238E27FC236}">
                <a16:creationId xmlns:a16="http://schemas.microsoft.com/office/drawing/2014/main" id="{0F9C66ED-DE62-AF06-5BDE-F45C90D453A6}"/>
              </a:ext>
            </a:extLst>
          </p:cNvPr>
          <p:cNvPicPr>
            <a:picLocks noChangeAspect="1"/>
          </p:cNvPicPr>
          <p:nvPr/>
        </p:nvPicPr>
        <p:blipFill rotWithShape="1">
          <a:blip r:embed="rId6"/>
          <a:srcRect t="54485"/>
          <a:stretch/>
        </p:blipFill>
        <p:spPr>
          <a:xfrm>
            <a:off x="580571" y="3348754"/>
            <a:ext cx="7109383" cy="1699333"/>
          </a:xfrm>
          <a:prstGeom prst="rect">
            <a:avLst/>
          </a:prstGeom>
        </p:spPr>
      </p:pic>
    </p:spTree>
    <p:extLst>
      <p:ext uri="{BB962C8B-B14F-4D97-AF65-F5344CB8AC3E}">
        <p14:creationId xmlns:p14="http://schemas.microsoft.com/office/powerpoint/2010/main" val="159202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World Wide Web</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03367" y="734825"/>
            <a:ext cx="6105532" cy="4270370"/>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800" b="1" dirty="0">
                <a:solidFill>
                  <a:schemeClr val="tx1"/>
                </a:solidFill>
                <a:latin typeface="Cambria" panose="02040503050406030204" pitchFamily="18" charset="0"/>
                <a:ea typeface="Cambria" panose="02040503050406030204" pitchFamily="18" charset="0"/>
                <a:cs typeface="Proxima Nova"/>
                <a:sym typeface="Proxima Nova"/>
              </a:rPr>
              <a:t>How the world wide web works?</a:t>
            </a:r>
          </a:p>
          <a:p>
            <a:pPr marL="271463" lvl="2" indent="-200025" algn="just">
              <a:buFont typeface="Arial" panose="020B0604020202020204" pitchFamily="34" charset="0"/>
              <a:buChar char="•"/>
            </a:pPr>
            <a:r>
              <a:rPr lang="en-US" sz="1650" dirty="0">
                <a:latin typeface="Cambria" panose="02040503050406030204" pitchFamily="18" charset="0"/>
                <a:ea typeface="Cambria" panose="02040503050406030204" pitchFamily="18" charset="0"/>
              </a:rPr>
              <a:t>The servers store and transfer web pages or information to user's computers on the network when requested by the users. </a:t>
            </a:r>
          </a:p>
          <a:p>
            <a:pPr marL="271463" lvl="2" indent="-200025" algn="just">
              <a:buFont typeface="Arial" panose="020B0604020202020204" pitchFamily="34" charset="0"/>
              <a:buChar char="•"/>
            </a:pPr>
            <a:endParaRPr lang="en-US" sz="165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50" dirty="0">
                <a:latin typeface="Cambria" panose="02040503050406030204" pitchFamily="18" charset="0"/>
                <a:ea typeface="Cambria" panose="02040503050406030204" pitchFamily="18" charset="0"/>
              </a:rPr>
              <a:t>A web server is a software program which serves the web pages requested by web users using a browser. </a:t>
            </a:r>
          </a:p>
          <a:p>
            <a:pPr marL="271463" lvl="2" indent="-200025" algn="just">
              <a:buFont typeface="Arial" panose="020B0604020202020204" pitchFamily="34" charset="0"/>
              <a:buChar char="•"/>
            </a:pPr>
            <a:endParaRPr lang="en-US" sz="165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50" dirty="0">
                <a:latin typeface="Cambria" panose="02040503050406030204" pitchFamily="18" charset="0"/>
                <a:ea typeface="Cambria" panose="02040503050406030204" pitchFamily="18" charset="0"/>
              </a:rPr>
              <a:t>The computer of a user who requests documents from a server is known as a client. </a:t>
            </a:r>
          </a:p>
          <a:p>
            <a:pPr marL="271463" lvl="2" indent="-200025" algn="just">
              <a:buFont typeface="Arial" panose="020B0604020202020204" pitchFamily="34" charset="0"/>
              <a:buChar char="•"/>
            </a:pPr>
            <a:endParaRPr lang="en-US" sz="165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50" dirty="0">
                <a:latin typeface="Cambria" panose="02040503050406030204" pitchFamily="18" charset="0"/>
                <a:ea typeface="Cambria" panose="02040503050406030204" pitchFamily="18" charset="0"/>
              </a:rPr>
              <a:t>Browser, which is installed on the user' computer, allows users to view the retrieved documents.</a:t>
            </a:r>
          </a:p>
          <a:p>
            <a:pPr marL="271463" lvl="2" indent="-200025" algn="just">
              <a:buFont typeface="Arial" panose="020B0604020202020204" pitchFamily="34" charset="0"/>
              <a:buChar char="•"/>
            </a:pPr>
            <a:endParaRPr lang="en-US" sz="165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650" dirty="0">
                <a:latin typeface="Cambria" panose="02040503050406030204" pitchFamily="18" charset="0"/>
                <a:ea typeface="Cambria" panose="02040503050406030204" pitchFamily="18" charset="0"/>
              </a:rPr>
              <a:t>All the websites are stored in web servers. Just as someone lives on rent in a house, a website occupies a space in a server and remains stored in it.</a:t>
            </a:r>
          </a:p>
        </p:txBody>
      </p:sp>
      <p:pic>
        <p:nvPicPr>
          <p:cNvPr id="2" name="Picture 1">
            <a:extLst>
              <a:ext uri="{FF2B5EF4-FFF2-40B4-BE49-F238E27FC236}">
                <a16:creationId xmlns:a16="http://schemas.microsoft.com/office/drawing/2014/main" id="{B0DF9572-B73C-6F07-F1BB-DAF3501E3B1D}"/>
              </a:ext>
            </a:extLst>
          </p:cNvPr>
          <p:cNvPicPr>
            <a:picLocks noChangeAspect="1"/>
          </p:cNvPicPr>
          <p:nvPr/>
        </p:nvPicPr>
        <p:blipFill rotWithShape="1">
          <a:blip r:embed="rId6"/>
          <a:srcRect l="4668" t="11139" r="6398" b="8706"/>
          <a:stretch/>
        </p:blipFill>
        <p:spPr>
          <a:xfrm>
            <a:off x="6241239" y="1516435"/>
            <a:ext cx="2894274" cy="2416452"/>
          </a:xfrm>
          <a:prstGeom prst="rect">
            <a:avLst/>
          </a:prstGeom>
        </p:spPr>
      </p:pic>
    </p:spTree>
    <p:extLst>
      <p:ext uri="{BB962C8B-B14F-4D97-AF65-F5344CB8AC3E}">
        <p14:creationId xmlns:p14="http://schemas.microsoft.com/office/powerpoint/2010/main" val="2406985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ADFB36-7CF1-4DA2-8ED5-6C9CCA08A5BD}"/>
              </a:ext>
            </a:extLst>
          </p:cNvPr>
          <p:cNvSpPr>
            <a:spLocks noGrp="1"/>
          </p:cNvSpPr>
          <p:nvPr>
            <p:ph type="title"/>
          </p:nvPr>
        </p:nvSpPr>
        <p:spPr>
          <a:xfrm>
            <a:off x="0" y="1"/>
            <a:ext cx="9144000" cy="477981"/>
          </a:xfrm>
        </p:spPr>
        <p:txBody>
          <a:bodyPr>
            <a:normAutofit fontScale="90000"/>
          </a:bodyPr>
          <a:lstStyle/>
          <a:p>
            <a:pPr algn="ctr"/>
            <a:r>
              <a:rPr lang="en-US" sz="3000" b="1" dirty="0">
                <a:solidFill>
                  <a:srgbClr val="CC00FF"/>
                </a:solidFill>
                <a:latin typeface="Cambria" panose="02040503050406030204" pitchFamily="18" charset="0"/>
                <a:ea typeface="Cambria" panose="02040503050406030204" pitchFamily="18" charset="0"/>
              </a:rPr>
              <a:t>Name Resolver</a:t>
            </a:r>
            <a:endParaRPr lang="en-IN" sz="3000" b="1" dirty="0">
              <a:solidFill>
                <a:srgbClr val="CC00FF"/>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965D18BA-ABF6-472B-9920-B58681A94C93}"/>
              </a:ext>
            </a:extLst>
          </p:cNvPr>
          <p:cNvSpPr txBox="1"/>
          <p:nvPr/>
        </p:nvSpPr>
        <p:spPr>
          <a:xfrm>
            <a:off x="110613" y="367371"/>
            <a:ext cx="8849033" cy="369332"/>
          </a:xfrm>
          <a:prstGeom prst="rect">
            <a:avLst/>
          </a:prstGeom>
          <a:noFill/>
        </p:spPr>
        <p:txBody>
          <a:bodyPr wrap="square" rtlCol="0">
            <a:spAutoFit/>
          </a:bodyPr>
          <a:lstStyle/>
          <a:p>
            <a:pPr marL="257175" indent="-257175" algn="just" fontAlgn="t">
              <a:buFont typeface="Wingdings" panose="05000000000000000000" pitchFamily="2" charset="2"/>
              <a:buChar char="q"/>
            </a:pPr>
            <a:r>
              <a:rPr lang="en-IN" sz="1800" b="1" dirty="0">
                <a:latin typeface="Cambria" panose="02040503050406030204" pitchFamily="18" charset="0"/>
                <a:ea typeface="Cambria" panose="02040503050406030204" pitchFamily="18" charset="0"/>
                <a:cs typeface="Times New Roman" pitchFamily="18" charset="0"/>
              </a:rPr>
              <a:t>Recursive Method</a:t>
            </a:r>
          </a:p>
        </p:txBody>
      </p:sp>
      <p:pic>
        <p:nvPicPr>
          <p:cNvPr id="6" name="Picture 5">
            <a:extLst>
              <a:ext uri="{FF2B5EF4-FFF2-40B4-BE49-F238E27FC236}">
                <a16:creationId xmlns:a16="http://schemas.microsoft.com/office/drawing/2014/main" id="{6172B530-5D72-1563-48F1-F0844B01ACE7}"/>
              </a:ext>
            </a:extLst>
          </p:cNvPr>
          <p:cNvPicPr>
            <a:picLocks noChangeAspect="1"/>
          </p:cNvPicPr>
          <p:nvPr/>
        </p:nvPicPr>
        <p:blipFill>
          <a:blip r:embed="rId2"/>
          <a:stretch>
            <a:fillRect/>
          </a:stretch>
        </p:blipFill>
        <p:spPr>
          <a:xfrm>
            <a:off x="218132" y="845352"/>
            <a:ext cx="8707735" cy="4114259"/>
          </a:xfrm>
          <a:prstGeom prst="rect">
            <a:avLst/>
          </a:prstGeom>
        </p:spPr>
      </p:pic>
    </p:spTree>
    <p:extLst>
      <p:ext uri="{BB962C8B-B14F-4D97-AF65-F5344CB8AC3E}">
        <p14:creationId xmlns:p14="http://schemas.microsoft.com/office/powerpoint/2010/main" val="33131891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3631733"/>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Recursive Method</a:t>
            </a: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The client (resolver) can ask for a recursive answer from a name server. This means that the resolver expects the server to supply the final answer. </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If the server is the authority for the domain name, it checks its database and responds. If the server is not the authority, it sends the request to another server (the parent usually) and waits for the response. </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If the parent is the authority, it responds; otherwise, it sends the query to yet another server. </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When the query is finally resolved, the response travels back until it finally reaches the requesting client. </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This is called recursive resolution and is shown in Figure.</a:t>
            </a:r>
          </a:p>
        </p:txBody>
      </p:sp>
    </p:spTree>
    <p:extLst>
      <p:ext uri="{BB962C8B-B14F-4D97-AF65-F5344CB8AC3E}">
        <p14:creationId xmlns:p14="http://schemas.microsoft.com/office/powerpoint/2010/main" val="1756844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ADFB36-7CF1-4DA2-8ED5-6C9CCA08A5BD}"/>
              </a:ext>
            </a:extLst>
          </p:cNvPr>
          <p:cNvSpPr>
            <a:spLocks noGrp="1"/>
          </p:cNvSpPr>
          <p:nvPr>
            <p:ph type="title"/>
          </p:nvPr>
        </p:nvSpPr>
        <p:spPr>
          <a:xfrm>
            <a:off x="0" y="1"/>
            <a:ext cx="9144000" cy="477981"/>
          </a:xfrm>
        </p:spPr>
        <p:txBody>
          <a:bodyPr>
            <a:normAutofit fontScale="90000"/>
          </a:bodyPr>
          <a:lstStyle/>
          <a:p>
            <a:pPr algn="ctr"/>
            <a:r>
              <a:rPr lang="en-US" sz="3000" b="1" dirty="0">
                <a:solidFill>
                  <a:srgbClr val="CC00FF"/>
                </a:solidFill>
                <a:latin typeface="Cambria" panose="02040503050406030204" pitchFamily="18" charset="0"/>
                <a:ea typeface="Cambria" panose="02040503050406030204" pitchFamily="18" charset="0"/>
              </a:rPr>
              <a:t>Name Resolver</a:t>
            </a:r>
            <a:endParaRPr lang="en-IN" sz="3000" b="1" dirty="0">
              <a:solidFill>
                <a:srgbClr val="CC00FF"/>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965D18BA-ABF6-472B-9920-B58681A94C93}"/>
              </a:ext>
            </a:extLst>
          </p:cNvPr>
          <p:cNvSpPr txBox="1"/>
          <p:nvPr/>
        </p:nvSpPr>
        <p:spPr>
          <a:xfrm>
            <a:off x="110613" y="367371"/>
            <a:ext cx="8849033" cy="369332"/>
          </a:xfrm>
          <a:prstGeom prst="rect">
            <a:avLst/>
          </a:prstGeom>
          <a:noFill/>
        </p:spPr>
        <p:txBody>
          <a:bodyPr wrap="square" rtlCol="0">
            <a:spAutoFit/>
          </a:bodyPr>
          <a:lstStyle/>
          <a:p>
            <a:pPr marL="257175" indent="-257175" algn="just" fontAlgn="t">
              <a:buFont typeface="Wingdings" panose="05000000000000000000" pitchFamily="2" charset="2"/>
              <a:buChar char="q"/>
            </a:pPr>
            <a:r>
              <a:rPr lang="en-IN" sz="1800" b="1" dirty="0">
                <a:latin typeface="Cambria" panose="02040503050406030204" pitchFamily="18" charset="0"/>
                <a:ea typeface="Cambria" panose="02040503050406030204" pitchFamily="18" charset="0"/>
                <a:cs typeface="Times New Roman" pitchFamily="18" charset="0"/>
              </a:rPr>
              <a:t>Iterative Method</a:t>
            </a:r>
          </a:p>
        </p:txBody>
      </p:sp>
      <p:pic>
        <p:nvPicPr>
          <p:cNvPr id="3" name="Picture 2">
            <a:extLst>
              <a:ext uri="{FF2B5EF4-FFF2-40B4-BE49-F238E27FC236}">
                <a16:creationId xmlns:a16="http://schemas.microsoft.com/office/drawing/2014/main" id="{7673E7DD-5B91-BF49-AC76-BD29DC089651}"/>
              </a:ext>
            </a:extLst>
          </p:cNvPr>
          <p:cNvPicPr>
            <a:picLocks noChangeAspect="1"/>
          </p:cNvPicPr>
          <p:nvPr/>
        </p:nvPicPr>
        <p:blipFill>
          <a:blip r:embed="rId2"/>
          <a:stretch>
            <a:fillRect/>
          </a:stretch>
        </p:blipFill>
        <p:spPr>
          <a:xfrm>
            <a:off x="450467" y="477982"/>
            <a:ext cx="8169324" cy="4591275"/>
          </a:xfrm>
          <a:prstGeom prst="rect">
            <a:avLst/>
          </a:prstGeom>
        </p:spPr>
      </p:pic>
    </p:spTree>
    <p:extLst>
      <p:ext uri="{BB962C8B-B14F-4D97-AF65-F5344CB8AC3E}">
        <p14:creationId xmlns:p14="http://schemas.microsoft.com/office/powerpoint/2010/main" val="19326850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DNS</a:t>
            </a:r>
          </a:p>
        </p:txBody>
      </p:sp>
      <p:sp>
        <p:nvSpPr>
          <p:cNvPr id="71" name="Google Shape;71;p15"/>
          <p:cNvSpPr txBox="1"/>
          <p:nvPr/>
        </p:nvSpPr>
        <p:spPr>
          <a:xfrm>
            <a:off x="127221" y="685897"/>
            <a:ext cx="8900542" cy="3877954"/>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latin typeface="Cambria" panose="02040503050406030204" pitchFamily="18" charset="0"/>
                <a:ea typeface="Cambria" panose="02040503050406030204" pitchFamily="18" charset="0"/>
              </a:rPr>
              <a:t>Recursive Method</a:t>
            </a: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If the client does not ask for a recursive answer, the mapping can be done iteratively. </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If the server is an authority for the name, it sends the answer. If it is not, it returns (to the client) the IP address of the server that it thinks can resolve the query. The client is responsible for repeating the query to this second server. </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If the newly addressed server can resolve the problem, it answers the query with the IP address; otherwise, it returns the IP address of a new server to the client. </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Now the client must repeat the query to the third server. This process is called iterative resolution because the client repeats the same query to multiple servers. </a:t>
            </a:r>
          </a:p>
          <a:p>
            <a:pPr marL="285750" lvl="2" indent="-285750" algn="just">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lvl="2" indent="-285750" algn="just">
              <a:buFont typeface="Arial" panose="020B0604020202020204" pitchFamily="34" charset="0"/>
              <a:buChar char="•"/>
            </a:pPr>
            <a:r>
              <a:rPr lang="en-US" sz="1600" dirty="0">
                <a:latin typeface="Cambria" panose="02040503050406030204" pitchFamily="18" charset="0"/>
                <a:ea typeface="Cambria" panose="02040503050406030204" pitchFamily="18" charset="0"/>
              </a:rPr>
              <a:t>In Figure shows the client queries for servers before it gets an answer from the </a:t>
            </a:r>
            <a:r>
              <a:rPr lang="en-US" sz="1600" dirty="0">
                <a:latin typeface="Cambria" panose="02040503050406030204" pitchFamily="18" charset="0"/>
                <a:ea typeface="Cambria" panose="02040503050406030204" pitchFamily="18" charset="0"/>
                <a:hlinkClick r:id="rId6"/>
              </a:rPr>
              <a:t>chiragbhalodia.com </a:t>
            </a:r>
            <a:r>
              <a:rPr lang="en-US" sz="1600" dirty="0">
                <a:latin typeface="Cambria" panose="02040503050406030204" pitchFamily="18" charset="0"/>
                <a:ea typeface="Cambria" panose="02040503050406030204" pitchFamily="18" charset="0"/>
              </a:rPr>
              <a:t>server.</a:t>
            </a:r>
          </a:p>
        </p:txBody>
      </p:sp>
    </p:spTree>
    <p:extLst>
      <p:ext uri="{BB962C8B-B14F-4D97-AF65-F5344CB8AC3E}">
        <p14:creationId xmlns:p14="http://schemas.microsoft.com/office/powerpoint/2010/main" val="29266371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312077" y="880252"/>
            <a:ext cx="6023410" cy="923299"/>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SNMP</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p14="http://schemas.microsoft.com/office/powerpoint/2010/main" val="802238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SNMP</a:t>
            </a:r>
          </a:p>
        </p:txBody>
      </p:sp>
      <p:sp>
        <p:nvSpPr>
          <p:cNvPr id="71" name="Google Shape;71;p15"/>
          <p:cNvSpPr txBox="1"/>
          <p:nvPr/>
        </p:nvSpPr>
        <p:spPr>
          <a:xfrm>
            <a:off x="127221" y="685897"/>
            <a:ext cx="4479644" cy="4370397"/>
          </a:xfrm>
          <a:prstGeom prst="rect">
            <a:avLst/>
          </a:prstGeom>
          <a:noFill/>
          <a:ln>
            <a:noFill/>
          </a:ln>
        </p:spPr>
        <p:txBody>
          <a:bodyPr spcFirstLastPara="1" wrap="square" lIns="91425" tIns="91425" rIns="91425" bIns="91425" anchor="t" anchorCtr="0">
            <a:spAutoFit/>
          </a:bodyPr>
          <a:lstStyle/>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SNMP stands for Simple Network Management Protocol.</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SNMP is a framework used for managing devices on the internet.</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It provides a set of operations for monitoring and managing the internet.</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SNMP has two components Manager and agent.</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The manager is a host that controls and monitors a set of agents such as routers.</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It is an application layer protocol in which a few manager stations can handle a set of agents.</a:t>
            </a:r>
          </a:p>
        </p:txBody>
      </p:sp>
      <p:pic>
        <p:nvPicPr>
          <p:cNvPr id="2" name="Picture 1">
            <a:extLst>
              <a:ext uri="{FF2B5EF4-FFF2-40B4-BE49-F238E27FC236}">
                <a16:creationId xmlns:a16="http://schemas.microsoft.com/office/drawing/2014/main" id="{3AD90635-020A-0385-B562-7B9F97D70823}"/>
              </a:ext>
            </a:extLst>
          </p:cNvPr>
          <p:cNvPicPr>
            <a:picLocks noChangeAspect="1"/>
          </p:cNvPicPr>
          <p:nvPr/>
        </p:nvPicPr>
        <p:blipFill>
          <a:blip r:embed="rId6"/>
          <a:stretch>
            <a:fillRect/>
          </a:stretch>
        </p:blipFill>
        <p:spPr>
          <a:xfrm>
            <a:off x="4666343" y="1159963"/>
            <a:ext cx="4350436" cy="2795180"/>
          </a:xfrm>
          <a:prstGeom prst="rect">
            <a:avLst/>
          </a:prstGeom>
        </p:spPr>
      </p:pic>
    </p:spTree>
    <p:extLst>
      <p:ext uri="{BB962C8B-B14F-4D97-AF65-F5344CB8AC3E}">
        <p14:creationId xmlns:p14="http://schemas.microsoft.com/office/powerpoint/2010/main" val="3846100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SNMP</a:t>
            </a:r>
          </a:p>
        </p:txBody>
      </p:sp>
      <p:sp>
        <p:nvSpPr>
          <p:cNvPr id="71" name="Google Shape;71;p15"/>
          <p:cNvSpPr txBox="1"/>
          <p:nvPr/>
        </p:nvSpPr>
        <p:spPr>
          <a:xfrm>
            <a:off x="127221" y="620584"/>
            <a:ext cx="4479644" cy="4555063"/>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solidFill>
                  <a:schemeClr val="tx1"/>
                </a:solidFill>
                <a:latin typeface="Cambria" panose="02040503050406030204" pitchFamily="18" charset="0"/>
                <a:ea typeface="Cambria" panose="02040503050406030204" pitchFamily="18" charset="0"/>
                <a:cs typeface="Proxima Nova"/>
                <a:sym typeface="Proxima Nova"/>
              </a:rPr>
              <a:t>Manager &amp; Agent</a:t>
            </a:r>
          </a:p>
          <a:p>
            <a:pPr marL="180975" lvl="2" indent="-180975" algn="just">
              <a:buFont typeface="Arial" panose="020B0604020202020204" pitchFamily="34" charset="0"/>
              <a:buChar char="•"/>
            </a:pPr>
            <a:r>
              <a:rPr lang="en-US" dirty="0">
                <a:solidFill>
                  <a:schemeClr val="tx1"/>
                </a:solidFill>
                <a:latin typeface="Cambria" panose="02040503050406030204" pitchFamily="18" charset="0"/>
                <a:ea typeface="Cambria" panose="02040503050406030204" pitchFamily="18" charset="0"/>
                <a:cs typeface="Proxima Nova"/>
                <a:sym typeface="Proxima Nova"/>
              </a:rPr>
              <a:t>A manager is a host that runs the SNMP client program while the agent is a router that runs the SNMP server program.</a:t>
            </a:r>
          </a:p>
          <a:p>
            <a:pPr marL="180975" lvl="2" indent="-180975" algn="just">
              <a:buFont typeface="Arial" panose="020B0604020202020204" pitchFamily="34" charset="0"/>
              <a:buChar char="•"/>
            </a:pPr>
            <a:endParaRPr lang="en-US" sz="10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dirty="0">
                <a:solidFill>
                  <a:schemeClr val="tx1"/>
                </a:solidFill>
                <a:latin typeface="Cambria" panose="02040503050406030204" pitchFamily="18" charset="0"/>
                <a:ea typeface="Cambria" panose="02040503050406030204" pitchFamily="18" charset="0"/>
                <a:cs typeface="Proxima Nova"/>
                <a:sym typeface="Proxima Nova"/>
              </a:rPr>
              <a:t>The agent is used to keep the information in a database while the manager is used to access the values in the database. </a:t>
            </a:r>
          </a:p>
          <a:p>
            <a:pPr marL="180975" lvl="2" indent="-180975" algn="just">
              <a:buFont typeface="Arial" panose="020B0604020202020204" pitchFamily="34" charset="0"/>
              <a:buChar char="•"/>
            </a:pPr>
            <a:endParaRPr lang="en-US" sz="10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dirty="0">
                <a:solidFill>
                  <a:schemeClr val="tx1"/>
                </a:solidFill>
                <a:latin typeface="Cambria" panose="02040503050406030204" pitchFamily="18" charset="0"/>
                <a:ea typeface="Cambria" panose="02040503050406030204" pitchFamily="18" charset="0"/>
                <a:cs typeface="Proxima Nova"/>
                <a:sym typeface="Proxima Nova"/>
              </a:rPr>
              <a:t>For example, a router can store the appropriate variables such as a number of packets received and forwarded while the manager can compare these variables to determine whether the router is congested or not.</a:t>
            </a:r>
          </a:p>
          <a:p>
            <a:pPr marL="180975" lvl="2" indent="-180975" algn="just">
              <a:buFont typeface="Arial" panose="020B0604020202020204" pitchFamily="34" charset="0"/>
              <a:buChar char="•"/>
            </a:pPr>
            <a:endParaRPr lang="en-US" sz="10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dirty="0">
                <a:solidFill>
                  <a:schemeClr val="tx1"/>
                </a:solidFill>
                <a:latin typeface="Cambria" panose="02040503050406030204" pitchFamily="18" charset="0"/>
                <a:ea typeface="Cambria" panose="02040503050406030204" pitchFamily="18" charset="0"/>
                <a:cs typeface="Proxima Nova"/>
                <a:sym typeface="Proxima Nova"/>
              </a:rPr>
              <a:t>Agents can also contribute to the management process. </a:t>
            </a:r>
          </a:p>
          <a:p>
            <a:pPr marL="180975" lvl="2" indent="-180975" algn="just">
              <a:buFont typeface="Arial" panose="020B0604020202020204" pitchFamily="34" charset="0"/>
              <a:buChar char="•"/>
            </a:pPr>
            <a:endParaRPr lang="en-US" sz="10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dirty="0">
                <a:solidFill>
                  <a:schemeClr val="tx1"/>
                </a:solidFill>
                <a:latin typeface="Cambria" panose="02040503050406030204" pitchFamily="18" charset="0"/>
                <a:ea typeface="Cambria" panose="02040503050406030204" pitchFamily="18" charset="0"/>
                <a:cs typeface="Proxima Nova"/>
                <a:sym typeface="Proxima Nova"/>
              </a:rPr>
              <a:t>A server program on the agent checks the environment, if something goes wrong, the agent sends a warning message to the manager.</a:t>
            </a:r>
          </a:p>
        </p:txBody>
      </p:sp>
      <p:pic>
        <p:nvPicPr>
          <p:cNvPr id="2" name="Picture 1">
            <a:extLst>
              <a:ext uri="{FF2B5EF4-FFF2-40B4-BE49-F238E27FC236}">
                <a16:creationId xmlns:a16="http://schemas.microsoft.com/office/drawing/2014/main" id="{3AD90635-020A-0385-B562-7B9F97D70823}"/>
              </a:ext>
            </a:extLst>
          </p:cNvPr>
          <p:cNvPicPr>
            <a:picLocks noChangeAspect="1"/>
          </p:cNvPicPr>
          <p:nvPr/>
        </p:nvPicPr>
        <p:blipFill>
          <a:blip r:embed="rId6"/>
          <a:stretch>
            <a:fillRect/>
          </a:stretch>
        </p:blipFill>
        <p:spPr>
          <a:xfrm>
            <a:off x="4666343" y="1159963"/>
            <a:ext cx="4350436" cy="2795180"/>
          </a:xfrm>
          <a:prstGeom prst="rect">
            <a:avLst/>
          </a:prstGeom>
        </p:spPr>
      </p:pic>
    </p:spTree>
    <p:extLst>
      <p:ext uri="{BB962C8B-B14F-4D97-AF65-F5344CB8AC3E}">
        <p14:creationId xmlns:p14="http://schemas.microsoft.com/office/powerpoint/2010/main" val="2390549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SNMP</a:t>
            </a:r>
          </a:p>
        </p:txBody>
      </p:sp>
      <p:sp>
        <p:nvSpPr>
          <p:cNvPr id="71" name="Google Shape;71;p15"/>
          <p:cNvSpPr txBox="1"/>
          <p:nvPr/>
        </p:nvSpPr>
        <p:spPr>
          <a:xfrm>
            <a:off x="127221" y="685897"/>
            <a:ext cx="8889558" cy="3139291"/>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solidFill>
                  <a:schemeClr val="tx1"/>
                </a:solidFill>
                <a:latin typeface="Cambria" panose="02040503050406030204" pitchFamily="18" charset="0"/>
                <a:ea typeface="Cambria" panose="02040503050406030204" pitchFamily="18" charset="0"/>
                <a:cs typeface="Proxima Nova"/>
                <a:sym typeface="Proxima Nova"/>
              </a:rPr>
              <a:t>Management Components</a:t>
            </a: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Management is not achieved only through the SNMP protocol but also the use of other protocols that can cooperate with the SNMP protocol. </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Management is achieved through the use of the other two protocols: SMI (Structure of management information) and MIB(management information base).</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Management is a combination of SMI, MIB, and SNMP.</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SMI – Structure of Management Information</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MIB – Management Information Base</a:t>
            </a:r>
          </a:p>
        </p:txBody>
      </p:sp>
      <p:pic>
        <p:nvPicPr>
          <p:cNvPr id="3" name="Picture 2">
            <a:extLst>
              <a:ext uri="{FF2B5EF4-FFF2-40B4-BE49-F238E27FC236}">
                <a16:creationId xmlns:a16="http://schemas.microsoft.com/office/drawing/2014/main" id="{F04925A7-D493-227D-787B-EDEF17E27D83}"/>
              </a:ext>
            </a:extLst>
          </p:cNvPr>
          <p:cNvPicPr>
            <a:picLocks noChangeAspect="1"/>
          </p:cNvPicPr>
          <p:nvPr/>
        </p:nvPicPr>
        <p:blipFill>
          <a:blip r:embed="rId6"/>
          <a:stretch>
            <a:fillRect/>
          </a:stretch>
        </p:blipFill>
        <p:spPr>
          <a:xfrm>
            <a:off x="4020457" y="3275715"/>
            <a:ext cx="4495579" cy="1615599"/>
          </a:xfrm>
          <a:prstGeom prst="rect">
            <a:avLst/>
          </a:prstGeom>
        </p:spPr>
      </p:pic>
    </p:spTree>
    <p:extLst>
      <p:ext uri="{BB962C8B-B14F-4D97-AF65-F5344CB8AC3E}">
        <p14:creationId xmlns:p14="http://schemas.microsoft.com/office/powerpoint/2010/main" val="18849728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SNMP</a:t>
            </a:r>
          </a:p>
        </p:txBody>
      </p:sp>
      <p:sp>
        <p:nvSpPr>
          <p:cNvPr id="71" name="Google Shape;71;p15"/>
          <p:cNvSpPr txBox="1"/>
          <p:nvPr/>
        </p:nvSpPr>
        <p:spPr>
          <a:xfrm>
            <a:off x="127221" y="635098"/>
            <a:ext cx="8889558" cy="2708403"/>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solidFill>
                  <a:schemeClr val="tx1"/>
                </a:solidFill>
                <a:latin typeface="Cambria" panose="02040503050406030204" pitchFamily="18" charset="0"/>
                <a:ea typeface="Cambria" panose="02040503050406030204" pitchFamily="18" charset="0"/>
                <a:cs typeface="Proxima Nova"/>
                <a:sym typeface="Proxima Nova"/>
              </a:rPr>
              <a:t>SMI (Structure of Management Information)</a:t>
            </a: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The SMI (Structure of management information) is a component used in network management. </a:t>
            </a:r>
          </a:p>
          <a:p>
            <a:pPr marL="180975" lvl="2" indent="-180975" algn="just">
              <a:buFont typeface="Arial" panose="020B0604020202020204" pitchFamily="34" charset="0"/>
              <a:buChar char="•"/>
            </a:pPr>
            <a:endParaRPr lang="en-US" sz="10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The main function of SMI is to define the type of data that can be stored in an object and to show how to encode the data for the transmission over a network.</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Wingdings" panose="05000000000000000000" pitchFamily="2" charset="2"/>
              <a:buChar char="q"/>
            </a:pPr>
            <a:r>
              <a:rPr lang="en-US" sz="1600" b="1" dirty="0">
                <a:solidFill>
                  <a:schemeClr val="tx1"/>
                </a:solidFill>
                <a:latin typeface="Cambria" panose="02040503050406030204" pitchFamily="18" charset="0"/>
                <a:ea typeface="Cambria" panose="02040503050406030204" pitchFamily="18" charset="0"/>
                <a:cs typeface="Proxima Nova"/>
                <a:sym typeface="Proxima Nova"/>
              </a:rPr>
              <a:t>MIB (Management Information Base)</a:t>
            </a: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Each agent has its own MIB, which is a collection of all the objects that the manager can manage. </a:t>
            </a:r>
          </a:p>
          <a:p>
            <a:pPr marL="180975" lvl="2" indent="-180975" algn="just">
              <a:buFont typeface="Arial" panose="020B0604020202020204" pitchFamily="34" charset="0"/>
              <a:buChar char="•"/>
            </a:pPr>
            <a:endParaRPr lang="en-US" sz="10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MIB is categorized into eight groups: system, interface, address translation,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ip</a:t>
            </a:r>
            <a:r>
              <a:rPr lang="en-US" sz="1600" dirty="0">
                <a:solidFill>
                  <a:schemeClr val="tx1"/>
                </a:solidFill>
                <a:latin typeface="Cambria" panose="02040503050406030204" pitchFamily="18" charset="0"/>
                <a:ea typeface="Cambria" panose="02040503050406030204" pitchFamily="18" charset="0"/>
                <a:cs typeface="Proxima Nova"/>
                <a:sym typeface="Proxima Nova"/>
              </a:rPr>
              <a:t>,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icmp</a:t>
            </a:r>
            <a:r>
              <a:rPr lang="en-US" sz="1600" dirty="0">
                <a:solidFill>
                  <a:schemeClr val="tx1"/>
                </a:solidFill>
                <a:latin typeface="Cambria" panose="02040503050406030204" pitchFamily="18" charset="0"/>
                <a:ea typeface="Cambria" panose="02040503050406030204" pitchFamily="18" charset="0"/>
                <a:cs typeface="Proxima Nova"/>
                <a:sym typeface="Proxima Nova"/>
              </a:rPr>
              <a:t>,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tcp</a:t>
            </a:r>
            <a:r>
              <a:rPr lang="en-US" sz="1600" dirty="0">
                <a:solidFill>
                  <a:schemeClr val="tx1"/>
                </a:solidFill>
                <a:latin typeface="Cambria" panose="02040503050406030204" pitchFamily="18" charset="0"/>
                <a:ea typeface="Cambria" panose="02040503050406030204" pitchFamily="18" charset="0"/>
                <a:cs typeface="Proxima Nova"/>
                <a:sym typeface="Proxima Nova"/>
              </a:rPr>
              <a:t>,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udp</a:t>
            </a:r>
            <a:r>
              <a:rPr lang="en-US" sz="1600" dirty="0">
                <a:solidFill>
                  <a:schemeClr val="tx1"/>
                </a:solidFill>
                <a:latin typeface="Cambria" panose="02040503050406030204" pitchFamily="18" charset="0"/>
                <a:ea typeface="Cambria" panose="02040503050406030204" pitchFamily="18" charset="0"/>
                <a:cs typeface="Proxima Nova"/>
                <a:sym typeface="Proxima Nova"/>
              </a:rPr>
              <a:t>, and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egp</a:t>
            </a:r>
            <a:r>
              <a:rPr lang="en-US" sz="1600" dirty="0">
                <a:solidFill>
                  <a:schemeClr val="tx1"/>
                </a:solidFill>
                <a:latin typeface="Cambria" panose="02040503050406030204" pitchFamily="18" charset="0"/>
                <a:ea typeface="Cambria" panose="02040503050406030204" pitchFamily="18" charset="0"/>
                <a:cs typeface="Proxima Nova"/>
                <a:sym typeface="Proxima Nova"/>
              </a:rPr>
              <a:t>. These groups are under the mib object.</a:t>
            </a:r>
          </a:p>
        </p:txBody>
      </p:sp>
      <p:pic>
        <p:nvPicPr>
          <p:cNvPr id="1026" name="Picture 2" descr="Computer Network SNMP">
            <a:extLst>
              <a:ext uri="{FF2B5EF4-FFF2-40B4-BE49-F238E27FC236}">
                <a16:creationId xmlns:a16="http://schemas.microsoft.com/office/drawing/2014/main" id="{33196C4E-04ED-CEDD-8A3B-EAB0E44CDF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486" y="3258457"/>
            <a:ext cx="6059713" cy="1779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0757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SNMP</a:t>
            </a:r>
          </a:p>
        </p:txBody>
      </p:sp>
      <p:sp>
        <p:nvSpPr>
          <p:cNvPr id="71" name="Google Shape;71;p15"/>
          <p:cNvSpPr txBox="1"/>
          <p:nvPr/>
        </p:nvSpPr>
        <p:spPr>
          <a:xfrm>
            <a:off x="127221" y="693154"/>
            <a:ext cx="5469175" cy="3877954"/>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solidFill>
                  <a:schemeClr val="tx1"/>
                </a:solidFill>
                <a:latin typeface="Cambria" panose="02040503050406030204" pitchFamily="18" charset="0"/>
                <a:ea typeface="Cambria" panose="02040503050406030204" pitchFamily="18" charset="0"/>
                <a:cs typeface="Proxima Nova"/>
                <a:sym typeface="Proxima Nova"/>
              </a:rPr>
              <a:t>SNMP</a:t>
            </a:r>
          </a:p>
          <a:p>
            <a:pPr marL="180975" lvl="2" indent="-180975"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SNMP defines five types of messages: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GetRequest</a:t>
            </a:r>
            <a:r>
              <a:rPr lang="en-US" sz="1600" dirty="0">
                <a:solidFill>
                  <a:schemeClr val="tx1"/>
                </a:solidFill>
                <a:latin typeface="Cambria" panose="02040503050406030204" pitchFamily="18" charset="0"/>
                <a:ea typeface="Cambria" panose="02040503050406030204" pitchFamily="18" charset="0"/>
                <a:cs typeface="Proxima Nova"/>
                <a:sym typeface="Proxima Nova"/>
              </a:rPr>
              <a:t>,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GetNextRequest</a:t>
            </a:r>
            <a:r>
              <a:rPr lang="en-US" sz="1600" dirty="0">
                <a:solidFill>
                  <a:schemeClr val="tx1"/>
                </a:solidFill>
                <a:latin typeface="Cambria" panose="02040503050406030204" pitchFamily="18" charset="0"/>
                <a:ea typeface="Cambria" panose="02040503050406030204" pitchFamily="18" charset="0"/>
                <a:cs typeface="Proxima Nova"/>
                <a:sym typeface="Proxima Nova"/>
              </a:rPr>
              <a:t>,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SetRequest</a:t>
            </a:r>
            <a:r>
              <a:rPr lang="en-US" sz="1600" dirty="0">
                <a:solidFill>
                  <a:schemeClr val="tx1"/>
                </a:solidFill>
                <a:latin typeface="Cambria" panose="02040503050406030204" pitchFamily="18" charset="0"/>
                <a:ea typeface="Cambria" panose="02040503050406030204" pitchFamily="18" charset="0"/>
                <a:cs typeface="Proxima Nova"/>
                <a:sym typeface="Proxima Nova"/>
              </a:rPr>
              <a:t>,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GetResponse</a:t>
            </a:r>
            <a:r>
              <a:rPr lang="en-US" sz="1600" dirty="0">
                <a:solidFill>
                  <a:schemeClr val="tx1"/>
                </a:solidFill>
                <a:latin typeface="Cambria" panose="02040503050406030204" pitchFamily="18" charset="0"/>
                <a:ea typeface="Cambria" panose="02040503050406030204" pitchFamily="18" charset="0"/>
                <a:cs typeface="Proxima Nova"/>
                <a:sym typeface="Proxima Nova"/>
              </a:rPr>
              <a:t>, and Trap.</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b="1" dirty="0" err="1">
                <a:solidFill>
                  <a:schemeClr val="tx1"/>
                </a:solidFill>
                <a:latin typeface="Cambria" panose="02040503050406030204" pitchFamily="18" charset="0"/>
                <a:ea typeface="Cambria" panose="02040503050406030204" pitchFamily="18" charset="0"/>
                <a:cs typeface="Proxima Nova"/>
                <a:sym typeface="Proxima Nova"/>
              </a:rPr>
              <a:t>GetRequest</a:t>
            </a:r>
            <a:r>
              <a:rPr lang="en-US" sz="1600" b="1" dirty="0">
                <a:solidFill>
                  <a:schemeClr val="tx1"/>
                </a:solidFill>
                <a:latin typeface="Cambria" panose="02040503050406030204" pitchFamily="18" charset="0"/>
                <a:ea typeface="Cambria" panose="02040503050406030204" pitchFamily="18" charset="0"/>
                <a:cs typeface="Proxima Nova"/>
                <a:sym typeface="Proxima Nova"/>
              </a:rPr>
              <a:t>: </a:t>
            </a:r>
            <a:r>
              <a:rPr lang="en-US" sz="1600" dirty="0">
                <a:solidFill>
                  <a:schemeClr val="tx1"/>
                </a:solidFill>
                <a:latin typeface="Cambria" panose="02040503050406030204" pitchFamily="18" charset="0"/>
                <a:ea typeface="Cambria" panose="02040503050406030204" pitchFamily="18" charset="0"/>
                <a:cs typeface="Proxima Nova"/>
                <a:sym typeface="Proxima Nova"/>
              </a:rPr>
              <a:t>The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GetRequest</a:t>
            </a:r>
            <a:r>
              <a:rPr lang="en-US" sz="1600" dirty="0">
                <a:solidFill>
                  <a:schemeClr val="tx1"/>
                </a:solidFill>
                <a:latin typeface="Cambria" panose="02040503050406030204" pitchFamily="18" charset="0"/>
                <a:ea typeface="Cambria" panose="02040503050406030204" pitchFamily="18" charset="0"/>
                <a:cs typeface="Proxima Nova"/>
                <a:sym typeface="Proxima Nova"/>
              </a:rPr>
              <a:t> message is sent from a manager (client) to the agent (server) to retrieve the value of a variable.</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b="1" dirty="0" err="1">
                <a:solidFill>
                  <a:schemeClr val="tx1"/>
                </a:solidFill>
                <a:latin typeface="Cambria" panose="02040503050406030204" pitchFamily="18" charset="0"/>
                <a:ea typeface="Cambria" panose="02040503050406030204" pitchFamily="18" charset="0"/>
                <a:cs typeface="Proxima Nova"/>
                <a:sym typeface="Proxima Nova"/>
              </a:rPr>
              <a:t>GetNextRequest</a:t>
            </a:r>
            <a:r>
              <a:rPr lang="en-US" sz="1600" b="1" dirty="0">
                <a:solidFill>
                  <a:schemeClr val="tx1"/>
                </a:solidFill>
                <a:latin typeface="Cambria" panose="02040503050406030204" pitchFamily="18" charset="0"/>
                <a:ea typeface="Cambria" panose="02040503050406030204" pitchFamily="18" charset="0"/>
                <a:cs typeface="Proxima Nova"/>
                <a:sym typeface="Proxima Nova"/>
              </a:rPr>
              <a:t>: </a:t>
            </a:r>
            <a:r>
              <a:rPr lang="en-US" sz="1600" dirty="0">
                <a:solidFill>
                  <a:schemeClr val="tx1"/>
                </a:solidFill>
                <a:latin typeface="Cambria" panose="02040503050406030204" pitchFamily="18" charset="0"/>
                <a:ea typeface="Cambria" panose="02040503050406030204" pitchFamily="18" charset="0"/>
                <a:cs typeface="Proxima Nova"/>
                <a:sym typeface="Proxima Nova"/>
              </a:rPr>
              <a:t>The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GetNextRequest</a:t>
            </a:r>
            <a:r>
              <a:rPr lang="en-US" sz="1600" dirty="0">
                <a:solidFill>
                  <a:schemeClr val="tx1"/>
                </a:solidFill>
                <a:latin typeface="Cambria" panose="02040503050406030204" pitchFamily="18" charset="0"/>
                <a:ea typeface="Cambria" panose="02040503050406030204" pitchFamily="18" charset="0"/>
                <a:cs typeface="Proxima Nova"/>
                <a:sym typeface="Proxima Nova"/>
              </a:rPr>
              <a:t> message is sent from the manager to agent to retrieve the value of a variable. This type of message is used to retrieve the values of the entries in a table. If the manager does not know the indexes of the entries, then it will not be able to retrieve the values. In such situations,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GetNextRequest</a:t>
            </a:r>
            <a:r>
              <a:rPr lang="en-US" sz="1600" dirty="0">
                <a:solidFill>
                  <a:schemeClr val="tx1"/>
                </a:solidFill>
                <a:latin typeface="Cambria" panose="02040503050406030204" pitchFamily="18" charset="0"/>
                <a:ea typeface="Cambria" panose="02040503050406030204" pitchFamily="18" charset="0"/>
                <a:cs typeface="Proxima Nova"/>
                <a:sym typeface="Proxima Nova"/>
              </a:rPr>
              <a:t> message is used to define an object.</a:t>
            </a:r>
          </a:p>
        </p:txBody>
      </p:sp>
      <p:pic>
        <p:nvPicPr>
          <p:cNvPr id="2050" name="Picture 2" descr="Computer Network SNMP">
            <a:extLst>
              <a:ext uri="{FF2B5EF4-FFF2-40B4-BE49-F238E27FC236}">
                <a16:creationId xmlns:a16="http://schemas.microsoft.com/office/drawing/2014/main" id="{2ABFC3A3-8161-AA14-EAEB-38852B364F9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182" r="3679" b="2445"/>
          <a:stretch/>
        </p:blipFill>
        <p:spPr bwMode="auto">
          <a:xfrm>
            <a:off x="5596396" y="1265761"/>
            <a:ext cx="3420383" cy="2787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148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World Wide Web</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647358"/>
            <a:ext cx="8873656" cy="2031295"/>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800" b="1" dirty="0">
                <a:solidFill>
                  <a:schemeClr val="tx1"/>
                </a:solidFill>
                <a:latin typeface="Cambria" panose="02040503050406030204" pitchFamily="18" charset="0"/>
                <a:ea typeface="Cambria" panose="02040503050406030204" pitchFamily="18" charset="0"/>
                <a:cs typeface="Proxima Nova"/>
                <a:sym typeface="Proxima Nova"/>
              </a:rPr>
              <a:t>How the world wide web works?</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server hosts the website whenever a user requests its Webpages, and the website owner has to pay the hosting price for the same.</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 moment you open the browser and type a URL in the address bar or search something on Google, the WWW starts working. </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There are three main technologies involved in transferring information: Hypertext Markup Language (HTML), Hypertext Transfer Protocol (HTTP) and Web browsers.</a:t>
            </a:r>
          </a:p>
        </p:txBody>
      </p:sp>
      <p:pic>
        <p:nvPicPr>
          <p:cNvPr id="3" name="Picture 2">
            <a:extLst>
              <a:ext uri="{FF2B5EF4-FFF2-40B4-BE49-F238E27FC236}">
                <a16:creationId xmlns:a16="http://schemas.microsoft.com/office/drawing/2014/main" id="{62D78101-D908-862C-0A06-3A19F813E390}"/>
              </a:ext>
            </a:extLst>
          </p:cNvPr>
          <p:cNvPicPr>
            <a:picLocks noChangeAspect="1"/>
          </p:cNvPicPr>
          <p:nvPr/>
        </p:nvPicPr>
        <p:blipFill rotWithShape="1">
          <a:blip r:embed="rId6"/>
          <a:srcRect t="11493" b="8698"/>
          <a:stretch/>
        </p:blipFill>
        <p:spPr>
          <a:xfrm>
            <a:off x="1737359" y="2626196"/>
            <a:ext cx="5716987" cy="2413940"/>
          </a:xfrm>
          <a:prstGeom prst="rect">
            <a:avLst/>
          </a:prstGeom>
        </p:spPr>
      </p:pic>
    </p:spTree>
    <p:extLst>
      <p:ext uri="{BB962C8B-B14F-4D97-AF65-F5344CB8AC3E}">
        <p14:creationId xmlns:p14="http://schemas.microsoft.com/office/powerpoint/2010/main" val="36945093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SNMP</a:t>
            </a:r>
          </a:p>
        </p:txBody>
      </p:sp>
      <p:sp>
        <p:nvSpPr>
          <p:cNvPr id="71" name="Google Shape;71;p15"/>
          <p:cNvSpPr txBox="1"/>
          <p:nvPr/>
        </p:nvSpPr>
        <p:spPr>
          <a:xfrm>
            <a:off x="127221" y="693154"/>
            <a:ext cx="5469175" cy="3385512"/>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US" sz="1600" b="1" dirty="0">
                <a:solidFill>
                  <a:schemeClr val="tx1"/>
                </a:solidFill>
                <a:latin typeface="Cambria" panose="02040503050406030204" pitchFamily="18" charset="0"/>
                <a:ea typeface="Cambria" panose="02040503050406030204" pitchFamily="18" charset="0"/>
                <a:cs typeface="Proxima Nova"/>
                <a:sym typeface="Proxima Nova"/>
              </a:rPr>
              <a:t>SNMP</a:t>
            </a:r>
          </a:p>
          <a:p>
            <a:pPr marL="180975" lvl="2" indent="-180975" algn="just">
              <a:buFont typeface="Arial" panose="020B0604020202020204" pitchFamily="34" charset="0"/>
              <a:buChar char="•"/>
            </a:pPr>
            <a:r>
              <a:rPr lang="en-US" sz="1600" b="1" dirty="0" err="1">
                <a:solidFill>
                  <a:srgbClr val="0070C0"/>
                </a:solidFill>
                <a:latin typeface="Cambria" panose="02040503050406030204" pitchFamily="18" charset="0"/>
                <a:ea typeface="Cambria" panose="02040503050406030204" pitchFamily="18" charset="0"/>
                <a:cs typeface="Proxima Nova"/>
                <a:sym typeface="Proxima Nova"/>
              </a:rPr>
              <a:t>GetResponse</a:t>
            </a:r>
            <a:r>
              <a:rPr lang="en-US" sz="1600" b="1" dirty="0">
                <a:solidFill>
                  <a:srgbClr val="0070C0"/>
                </a:solidFill>
                <a:latin typeface="Cambria" panose="02040503050406030204" pitchFamily="18" charset="0"/>
                <a:ea typeface="Cambria" panose="02040503050406030204" pitchFamily="18" charset="0"/>
                <a:cs typeface="Proxima Nova"/>
                <a:sym typeface="Proxima Nova"/>
              </a:rPr>
              <a:t>: </a:t>
            </a:r>
            <a:r>
              <a:rPr lang="en-US" sz="1600" dirty="0">
                <a:solidFill>
                  <a:schemeClr val="tx1"/>
                </a:solidFill>
                <a:latin typeface="Cambria" panose="02040503050406030204" pitchFamily="18" charset="0"/>
                <a:ea typeface="Cambria" panose="02040503050406030204" pitchFamily="18" charset="0"/>
                <a:cs typeface="Proxima Nova"/>
                <a:sym typeface="Proxima Nova"/>
              </a:rPr>
              <a:t>The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GetResponse</a:t>
            </a:r>
            <a:r>
              <a:rPr lang="en-US" sz="1600" dirty="0">
                <a:solidFill>
                  <a:schemeClr val="tx1"/>
                </a:solidFill>
                <a:latin typeface="Cambria" panose="02040503050406030204" pitchFamily="18" charset="0"/>
                <a:ea typeface="Cambria" panose="02040503050406030204" pitchFamily="18" charset="0"/>
                <a:cs typeface="Proxima Nova"/>
                <a:sym typeface="Proxima Nova"/>
              </a:rPr>
              <a:t> message is sent from an agent to the manager in response to the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GetRequest</a:t>
            </a:r>
            <a:r>
              <a:rPr lang="en-US" sz="1600" dirty="0">
                <a:solidFill>
                  <a:schemeClr val="tx1"/>
                </a:solidFill>
                <a:latin typeface="Cambria" panose="02040503050406030204" pitchFamily="18" charset="0"/>
                <a:ea typeface="Cambria" panose="02040503050406030204" pitchFamily="18" charset="0"/>
                <a:cs typeface="Proxima Nova"/>
                <a:sym typeface="Proxima Nova"/>
              </a:rPr>
              <a:t> and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GetNextRequest</a:t>
            </a:r>
            <a:r>
              <a:rPr lang="en-US" sz="1600" dirty="0">
                <a:solidFill>
                  <a:schemeClr val="tx1"/>
                </a:solidFill>
                <a:latin typeface="Cambria" panose="02040503050406030204" pitchFamily="18" charset="0"/>
                <a:ea typeface="Cambria" panose="02040503050406030204" pitchFamily="18" charset="0"/>
                <a:cs typeface="Proxima Nova"/>
                <a:sym typeface="Proxima Nova"/>
              </a:rPr>
              <a:t> message. This message contains the value of a variable requested by the manager.</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b="1" dirty="0" err="1">
                <a:solidFill>
                  <a:schemeClr val="tx1"/>
                </a:solidFill>
                <a:latin typeface="Cambria" panose="02040503050406030204" pitchFamily="18" charset="0"/>
                <a:ea typeface="Cambria" panose="02040503050406030204" pitchFamily="18" charset="0"/>
                <a:cs typeface="Proxima Nova"/>
                <a:sym typeface="Proxima Nova"/>
              </a:rPr>
              <a:t>SetRequest</a:t>
            </a:r>
            <a:r>
              <a:rPr lang="en-US" sz="1600" b="1" dirty="0">
                <a:solidFill>
                  <a:schemeClr val="tx1"/>
                </a:solidFill>
                <a:latin typeface="Cambria" panose="02040503050406030204" pitchFamily="18" charset="0"/>
                <a:ea typeface="Cambria" panose="02040503050406030204" pitchFamily="18" charset="0"/>
                <a:cs typeface="Proxima Nova"/>
                <a:sym typeface="Proxima Nova"/>
              </a:rPr>
              <a:t>: </a:t>
            </a:r>
            <a:r>
              <a:rPr lang="en-US" sz="1600" dirty="0">
                <a:solidFill>
                  <a:schemeClr val="tx1"/>
                </a:solidFill>
                <a:latin typeface="Cambria" panose="02040503050406030204" pitchFamily="18" charset="0"/>
                <a:ea typeface="Cambria" panose="02040503050406030204" pitchFamily="18" charset="0"/>
                <a:cs typeface="Proxima Nova"/>
                <a:sym typeface="Proxima Nova"/>
              </a:rPr>
              <a:t>The </a:t>
            </a:r>
            <a:r>
              <a:rPr lang="en-US" sz="1600" dirty="0" err="1">
                <a:solidFill>
                  <a:schemeClr val="tx1"/>
                </a:solidFill>
                <a:latin typeface="Cambria" panose="02040503050406030204" pitchFamily="18" charset="0"/>
                <a:ea typeface="Cambria" panose="02040503050406030204" pitchFamily="18" charset="0"/>
                <a:cs typeface="Proxima Nova"/>
                <a:sym typeface="Proxima Nova"/>
              </a:rPr>
              <a:t>SetRequest</a:t>
            </a:r>
            <a:r>
              <a:rPr lang="en-US" sz="1600" dirty="0">
                <a:solidFill>
                  <a:schemeClr val="tx1"/>
                </a:solidFill>
                <a:latin typeface="Cambria" panose="02040503050406030204" pitchFamily="18" charset="0"/>
                <a:ea typeface="Cambria" panose="02040503050406030204" pitchFamily="18" charset="0"/>
                <a:cs typeface="Proxima Nova"/>
                <a:sym typeface="Proxima Nova"/>
              </a:rPr>
              <a:t> message is sent from a manager to the agent to set a value in a variable.</a:t>
            </a:r>
          </a:p>
          <a:p>
            <a:pPr marL="180975" lvl="2" indent="-180975"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180975" lvl="2" indent="-180975" algn="just">
              <a:buFont typeface="Arial" panose="020B0604020202020204" pitchFamily="34" charset="0"/>
              <a:buChar char="•"/>
            </a:pPr>
            <a:r>
              <a:rPr lang="en-US" sz="1600" b="1" dirty="0">
                <a:solidFill>
                  <a:srgbClr val="0070C0"/>
                </a:solidFill>
                <a:latin typeface="Cambria" panose="02040503050406030204" pitchFamily="18" charset="0"/>
                <a:ea typeface="Cambria" panose="02040503050406030204" pitchFamily="18" charset="0"/>
                <a:cs typeface="Proxima Nova"/>
                <a:sym typeface="Proxima Nova"/>
              </a:rPr>
              <a:t>Trap: </a:t>
            </a:r>
            <a:r>
              <a:rPr lang="en-US" sz="1600" dirty="0">
                <a:solidFill>
                  <a:schemeClr val="tx1"/>
                </a:solidFill>
                <a:latin typeface="Cambria" panose="02040503050406030204" pitchFamily="18" charset="0"/>
                <a:ea typeface="Cambria" panose="02040503050406030204" pitchFamily="18" charset="0"/>
                <a:cs typeface="Proxima Nova"/>
                <a:sym typeface="Proxima Nova"/>
              </a:rPr>
              <a:t>The Trap message is sent from an agent to the manager to report an event. For example, if the agent is rebooted, then it informs the manager as well as sends the time of rebooting.</a:t>
            </a:r>
          </a:p>
        </p:txBody>
      </p:sp>
      <p:pic>
        <p:nvPicPr>
          <p:cNvPr id="2050" name="Picture 2" descr="Computer Network SNMP">
            <a:extLst>
              <a:ext uri="{FF2B5EF4-FFF2-40B4-BE49-F238E27FC236}">
                <a16:creationId xmlns:a16="http://schemas.microsoft.com/office/drawing/2014/main" id="{2ABFC3A3-8161-AA14-EAEB-38852B364F9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182" r="3679" b="2445"/>
          <a:stretch/>
        </p:blipFill>
        <p:spPr bwMode="auto">
          <a:xfrm>
            <a:off x="5596396" y="1265761"/>
            <a:ext cx="3420383" cy="2787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252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20" name="Google Shape;220;p26"/>
          <p:cNvPicPr preferRelativeResize="0"/>
          <p:nvPr/>
        </p:nvPicPr>
        <p:blipFill>
          <a:blip r:embed="rId4">
            <a:alphaModFix/>
          </a:blip>
          <a:stretch>
            <a:fillRect/>
          </a:stretch>
        </p:blipFill>
        <p:spPr>
          <a:xfrm>
            <a:off x="4763" y="4750"/>
            <a:ext cx="9134475" cy="5133975"/>
          </a:xfrm>
          <a:prstGeom prst="rect">
            <a:avLst/>
          </a:prstGeom>
          <a:noFill/>
          <a:ln>
            <a:noFill/>
          </a:ln>
        </p:spPr>
      </p:pic>
      <p:sp>
        <p:nvSpPr>
          <p:cNvPr id="221" name="Google Shape;221;p26"/>
          <p:cNvSpPr txBox="1"/>
          <p:nvPr/>
        </p:nvSpPr>
        <p:spPr>
          <a:xfrm>
            <a:off x="135172" y="880252"/>
            <a:ext cx="6289482" cy="923299"/>
          </a:xfrm>
          <a:prstGeom prst="rect">
            <a:avLst/>
          </a:prstGeom>
          <a:noFill/>
          <a:ln>
            <a:noFill/>
          </a:ln>
        </p:spPr>
        <p:txBody>
          <a:bodyPr spcFirstLastPara="1" wrap="square" lIns="91425" tIns="91425" rIns="91425" bIns="91425" anchor="t" anchorCtr="0">
            <a:spAutoFit/>
          </a:bodyPr>
          <a:lstStyle/>
          <a:p>
            <a:pPr lvl="0"/>
            <a:r>
              <a:rPr lang="en-IN" sz="4800" b="1" dirty="0">
                <a:solidFill>
                  <a:schemeClr val="dk2"/>
                </a:solidFill>
                <a:latin typeface="Proxima Nova"/>
                <a:ea typeface="Proxima Nova"/>
                <a:cs typeface="Proxima Nova"/>
                <a:sym typeface="Proxima Nova"/>
              </a:rPr>
              <a:t>DHCP</a:t>
            </a:r>
          </a:p>
        </p:txBody>
      </p:sp>
      <p:pic>
        <p:nvPicPr>
          <p:cNvPr id="225" name="Google Shape;225;p26"/>
          <p:cNvPicPr preferRelativeResize="0"/>
          <p:nvPr/>
        </p:nvPicPr>
        <p:blipFill>
          <a:blip r:embed="rId5">
            <a:alphaModFix/>
          </a:blip>
          <a:stretch>
            <a:fillRect/>
          </a:stretch>
        </p:blipFill>
        <p:spPr>
          <a:xfrm>
            <a:off x="7363438" y="148588"/>
            <a:ext cx="1495425" cy="371475"/>
          </a:xfrm>
          <a:prstGeom prst="rect">
            <a:avLst/>
          </a:prstGeom>
          <a:noFill/>
          <a:ln>
            <a:noFill/>
          </a:ln>
        </p:spPr>
      </p:pic>
    </p:spTree>
    <p:extLst>
      <p:ext uri="{BB962C8B-B14F-4D97-AF65-F5344CB8AC3E}">
        <p14:creationId xmlns:p14="http://schemas.microsoft.com/office/powerpoint/2010/main" val="17326812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DHCP</a:t>
            </a:r>
          </a:p>
        </p:txBody>
      </p:sp>
      <p:sp>
        <p:nvSpPr>
          <p:cNvPr id="71" name="Google Shape;71;p15"/>
          <p:cNvSpPr txBox="1"/>
          <p:nvPr/>
        </p:nvSpPr>
        <p:spPr>
          <a:xfrm>
            <a:off x="127221" y="685897"/>
            <a:ext cx="8900542" cy="4339619"/>
          </a:xfrm>
          <a:prstGeom prst="rect">
            <a:avLst/>
          </a:prstGeom>
          <a:noFill/>
          <a:ln>
            <a:noFill/>
          </a:ln>
        </p:spPr>
        <p:txBody>
          <a:bodyPr spcFirstLastPara="1" wrap="square" lIns="91425" tIns="91425" rIns="91425" bIns="91425" anchor="t" anchorCtr="0">
            <a:spAutoFit/>
          </a:bodyPr>
          <a:lstStyle/>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DHCP stands for Dynamic Host Configuration Protocol.</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DHCP is an application layer protocol.</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DHCP is a client/server protocol that </a:t>
            </a:r>
            <a:r>
              <a:rPr lang="en-US" sz="18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automatically provides an IP address to host </a:t>
            </a:r>
            <a:r>
              <a:rPr lang="en-US" sz="1800" dirty="0">
                <a:solidFill>
                  <a:schemeClr val="tx1"/>
                </a:solidFill>
                <a:latin typeface="Cambria" panose="02040503050406030204" pitchFamily="18" charset="0"/>
                <a:ea typeface="Cambria" panose="02040503050406030204" pitchFamily="18" charset="0"/>
                <a:cs typeface="Proxima Nova"/>
                <a:sym typeface="Proxima Nova"/>
              </a:rPr>
              <a:t>and other related configuration information such as the </a:t>
            </a:r>
            <a:r>
              <a:rPr lang="en-US" sz="18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subnet mask </a:t>
            </a:r>
            <a:r>
              <a:rPr lang="en-US" sz="1800" dirty="0">
                <a:solidFill>
                  <a:schemeClr val="tx1"/>
                </a:solidFill>
                <a:latin typeface="Cambria" panose="02040503050406030204" pitchFamily="18" charset="0"/>
                <a:ea typeface="Cambria" panose="02040503050406030204" pitchFamily="18" charset="0"/>
                <a:cs typeface="Proxima Nova"/>
                <a:sym typeface="Proxima Nova"/>
              </a:rPr>
              <a:t>and </a:t>
            </a:r>
            <a:r>
              <a:rPr lang="en-US" sz="18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default gateway</a:t>
            </a:r>
            <a:r>
              <a:rPr lang="en-US" sz="1800" dirty="0">
                <a:solidFill>
                  <a:schemeClr val="tx1"/>
                </a:solidFill>
                <a:latin typeface="Cambria" panose="02040503050406030204" pitchFamily="18" charset="0"/>
                <a:ea typeface="Cambria" panose="02040503050406030204" pitchFamily="18" charset="0"/>
                <a:cs typeface="Proxima Nova"/>
                <a:sym typeface="Proxima Nova"/>
              </a:rPr>
              <a:t>. </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In DHCP, port number 67 is used for the server and 68 is used for the client.</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DHCP allows a network administrator to supervise and distribute IP addresses from a central point and automatically sends a new Internet Protocol (IP) address when a computer is plugged into a different place in the network.</a:t>
            </a:r>
          </a:p>
          <a:p>
            <a:pPr marL="285750" lvl="2" indent="-285750" algn="just">
              <a:buFont typeface="Arial" panose="020B0604020202020204" pitchFamily="34" charset="0"/>
              <a:buChar char="•"/>
            </a:pPr>
            <a:endParaRPr lang="en-US" sz="18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800" dirty="0">
                <a:solidFill>
                  <a:schemeClr val="tx1"/>
                </a:solidFill>
                <a:latin typeface="Cambria" panose="02040503050406030204" pitchFamily="18" charset="0"/>
                <a:ea typeface="Cambria" panose="02040503050406030204" pitchFamily="18" charset="0"/>
                <a:cs typeface="Proxima Nova"/>
                <a:sym typeface="Proxima Nova"/>
              </a:rPr>
              <a:t>In DHCP, there are 4 messages: </a:t>
            </a:r>
            <a:r>
              <a:rPr lang="en-US" sz="18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Discovery</a:t>
            </a:r>
            <a:r>
              <a:rPr lang="en-US" sz="1800" dirty="0">
                <a:solidFill>
                  <a:schemeClr val="tx1"/>
                </a:solidFill>
                <a:latin typeface="Cambria" panose="02040503050406030204" pitchFamily="18" charset="0"/>
                <a:ea typeface="Cambria" panose="02040503050406030204" pitchFamily="18" charset="0"/>
                <a:cs typeface="Proxima Nova"/>
                <a:sym typeface="Proxima Nova"/>
              </a:rPr>
              <a:t>, </a:t>
            </a:r>
            <a:r>
              <a:rPr lang="en-US" sz="18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Offer</a:t>
            </a:r>
            <a:r>
              <a:rPr lang="en-US" sz="1800" dirty="0">
                <a:solidFill>
                  <a:schemeClr val="tx1"/>
                </a:solidFill>
                <a:latin typeface="Cambria" panose="02040503050406030204" pitchFamily="18" charset="0"/>
                <a:ea typeface="Cambria" panose="02040503050406030204" pitchFamily="18" charset="0"/>
                <a:cs typeface="Proxima Nova"/>
                <a:sym typeface="Proxima Nova"/>
              </a:rPr>
              <a:t>, </a:t>
            </a:r>
            <a:r>
              <a:rPr lang="en-US" sz="18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Request</a:t>
            </a:r>
            <a:r>
              <a:rPr lang="en-US" sz="1800" dirty="0">
                <a:solidFill>
                  <a:schemeClr val="tx1"/>
                </a:solidFill>
                <a:latin typeface="Cambria" panose="02040503050406030204" pitchFamily="18" charset="0"/>
                <a:ea typeface="Cambria" panose="02040503050406030204" pitchFamily="18" charset="0"/>
                <a:cs typeface="Proxima Nova"/>
                <a:sym typeface="Proxima Nova"/>
              </a:rPr>
              <a:t> and </a:t>
            </a:r>
            <a:r>
              <a:rPr lang="en-US" sz="18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Acknowledge</a:t>
            </a:r>
            <a:r>
              <a:rPr lang="en-US" sz="1800" dirty="0">
                <a:solidFill>
                  <a:schemeClr val="tx1"/>
                </a:solidFill>
                <a:latin typeface="Cambria" panose="02040503050406030204" pitchFamily="18" charset="0"/>
                <a:ea typeface="Cambria" panose="02040503050406030204" pitchFamily="18" charset="0"/>
                <a:cs typeface="Proxima Nova"/>
                <a:sym typeface="Proxima Nova"/>
              </a:rPr>
              <a:t>. It is also known as </a:t>
            </a:r>
            <a:r>
              <a:rPr lang="en-US" sz="180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“DORA” </a:t>
            </a:r>
            <a:r>
              <a:rPr lang="en-US" sz="1800" dirty="0">
                <a:solidFill>
                  <a:schemeClr val="tx1"/>
                </a:solidFill>
                <a:latin typeface="Cambria" panose="02040503050406030204" pitchFamily="18" charset="0"/>
                <a:ea typeface="Cambria" panose="02040503050406030204" pitchFamily="18" charset="0"/>
                <a:cs typeface="Proxima Nova"/>
                <a:sym typeface="Proxima Nova"/>
              </a:rPr>
              <a:t>process.</a:t>
            </a:r>
          </a:p>
        </p:txBody>
      </p:sp>
    </p:spTree>
    <p:extLst>
      <p:ext uri="{BB962C8B-B14F-4D97-AF65-F5344CB8AC3E}">
        <p14:creationId xmlns:p14="http://schemas.microsoft.com/office/powerpoint/2010/main" val="18110900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DHCP</a:t>
            </a:r>
          </a:p>
        </p:txBody>
      </p:sp>
      <p:sp>
        <p:nvSpPr>
          <p:cNvPr id="71" name="Google Shape;71;p15"/>
          <p:cNvSpPr txBox="1"/>
          <p:nvPr/>
        </p:nvSpPr>
        <p:spPr>
          <a:xfrm>
            <a:off x="127221" y="685897"/>
            <a:ext cx="3530379" cy="3662511"/>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DHCP discover message</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This is a first message generated in the communication process between server and client.</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This message is generated by Client host in order to discover if there is any DHCP server/servers are present in a network or not.</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This message is broadcasted to all devices present in a network to find the DHCP server.</a:t>
            </a:r>
          </a:p>
        </p:txBody>
      </p:sp>
      <p:pic>
        <p:nvPicPr>
          <p:cNvPr id="2" name="Picture 1">
            <a:extLst>
              <a:ext uri="{FF2B5EF4-FFF2-40B4-BE49-F238E27FC236}">
                <a16:creationId xmlns:a16="http://schemas.microsoft.com/office/drawing/2014/main" id="{D6CA8B6E-D322-0729-3930-215BE49D15D4}"/>
              </a:ext>
            </a:extLst>
          </p:cNvPr>
          <p:cNvPicPr>
            <a:picLocks noChangeAspect="1"/>
          </p:cNvPicPr>
          <p:nvPr/>
        </p:nvPicPr>
        <p:blipFill rotWithShape="1">
          <a:blip r:embed="rId6"/>
          <a:srcRect r="9579" b="10257"/>
          <a:stretch/>
        </p:blipFill>
        <p:spPr>
          <a:xfrm>
            <a:off x="3724113" y="927106"/>
            <a:ext cx="5238460" cy="3492494"/>
          </a:xfrm>
          <a:prstGeom prst="rect">
            <a:avLst/>
          </a:prstGeom>
        </p:spPr>
      </p:pic>
    </p:spTree>
    <p:extLst>
      <p:ext uri="{BB962C8B-B14F-4D97-AF65-F5344CB8AC3E}">
        <p14:creationId xmlns:p14="http://schemas.microsoft.com/office/powerpoint/2010/main" val="35633959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DHCP</a:t>
            </a:r>
          </a:p>
        </p:txBody>
      </p:sp>
      <p:sp>
        <p:nvSpPr>
          <p:cNvPr id="71" name="Google Shape;71;p15"/>
          <p:cNvSpPr txBox="1"/>
          <p:nvPr/>
        </p:nvSpPr>
        <p:spPr>
          <a:xfrm>
            <a:off x="127221" y="685897"/>
            <a:ext cx="3530379" cy="4401175"/>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DHCP discover message</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As shown in the figure, source MAC address (client PC) is 08002B2EAF2A, destination MAC address(server) is FFFFFFFFFFFF, source IP address is 0.0.0.0(because PC has no IP address till now) and destination IP address is 255.255.255.255 (IP address used for broadcasting). </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As the discover message is broadcast to find out the DHCP server or servers in the network therefore broadcast IP address and MAC address is used. </a:t>
            </a:r>
          </a:p>
        </p:txBody>
      </p:sp>
      <p:pic>
        <p:nvPicPr>
          <p:cNvPr id="2" name="Picture 1">
            <a:extLst>
              <a:ext uri="{FF2B5EF4-FFF2-40B4-BE49-F238E27FC236}">
                <a16:creationId xmlns:a16="http://schemas.microsoft.com/office/drawing/2014/main" id="{D6CA8B6E-D322-0729-3930-215BE49D15D4}"/>
              </a:ext>
            </a:extLst>
          </p:cNvPr>
          <p:cNvPicPr>
            <a:picLocks noChangeAspect="1"/>
          </p:cNvPicPr>
          <p:nvPr/>
        </p:nvPicPr>
        <p:blipFill rotWithShape="1">
          <a:blip r:embed="rId6"/>
          <a:srcRect r="9579" b="10257"/>
          <a:stretch/>
        </p:blipFill>
        <p:spPr>
          <a:xfrm>
            <a:off x="3724113" y="927106"/>
            <a:ext cx="5238460" cy="3492494"/>
          </a:xfrm>
          <a:prstGeom prst="rect">
            <a:avLst/>
          </a:prstGeom>
        </p:spPr>
      </p:pic>
    </p:spTree>
    <p:extLst>
      <p:ext uri="{BB962C8B-B14F-4D97-AF65-F5344CB8AC3E}">
        <p14:creationId xmlns:p14="http://schemas.microsoft.com/office/powerpoint/2010/main" val="25095375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DHCP</a:t>
            </a:r>
          </a:p>
        </p:txBody>
      </p:sp>
      <p:sp>
        <p:nvSpPr>
          <p:cNvPr id="71" name="Google Shape;71;p15"/>
          <p:cNvSpPr txBox="1"/>
          <p:nvPr/>
        </p:nvSpPr>
        <p:spPr>
          <a:xfrm>
            <a:off x="127220" y="685897"/>
            <a:ext cx="4444779" cy="3662511"/>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startAt="2"/>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DHCP offer message</a:t>
            </a: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The server will respond to host in this message specifying the unleased IP address and configuration information. </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This message is broadcasted by server.</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If there are more than one DHCP servers present in the network then client host will accept the first DHCP OFFER message it receives.</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Also a server ID is specified in the packet in order to identify the server. </a:t>
            </a:r>
          </a:p>
        </p:txBody>
      </p:sp>
      <p:pic>
        <p:nvPicPr>
          <p:cNvPr id="3074" name="Picture 2">
            <a:extLst>
              <a:ext uri="{FF2B5EF4-FFF2-40B4-BE49-F238E27FC236}">
                <a16:creationId xmlns:a16="http://schemas.microsoft.com/office/drawing/2014/main" id="{1EC6C357-83D6-BFDB-E309-D0F1A09A4F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27" r="10764" b="11147"/>
          <a:stretch/>
        </p:blipFill>
        <p:spPr bwMode="auto">
          <a:xfrm>
            <a:off x="4771472" y="1070948"/>
            <a:ext cx="4248960" cy="3516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651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DHCP</a:t>
            </a:r>
          </a:p>
        </p:txBody>
      </p:sp>
      <p:sp>
        <p:nvSpPr>
          <p:cNvPr id="71" name="Google Shape;71;p15"/>
          <p:cNvSpPr txBox="1"/>
          <p:nvPr/>
        </p:nvSpPr>
        <p:spPr>
          <a:xfrm>
            <a:off x="127220" y="685897"/>
            <a:ext cx="4767422" cy="3662511"/>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startAt="2"/>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DHCP offer message</a:t>
            </a: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Now, for the offer message, source IP address is 172.16.32.12 (server’s IP address in the example), destination IP address is 255.255.255.255 (broadcast IP address), source MAC address is 00AA00123456, destination MAC address is FFFFFFFFFFFF.</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Here, the offer message is broadcast by the DHCP server therefore destination IP address is broadcast IP address and destination MAC address is FFFFFFFFFFFF and the source IP address is server IP address and MAC address is server MAC address.</a:t>
            </a:r>
          </a:p>
        </p:txBody>
      </p:sp>
      <p:pic>
        <p:nvPicPr>
          <p:cNvPr id="3074" name="Picture 2">
            <a:extLst>
              <a:ext uri="{FF2B5EF4-FFF2-40B4-BE49-F238E27FC236}">
                <a16:creationId xmlns:a16="http://schemas.microsoft.com/office/drawing/2014/main" id="{1EC6C357-83D6-BFDB-E309-D0F1A09A4F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27" r="10764" b="11147"/>
          <a:stretch/>
        </p:blipFill>
        <p:spPr bwMode="auto">
          <a:xfrm>
            <a:off x="4894841" y="1070948"/>
            <a:ext cx="4248960" cy="3516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1568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DHCP</a:t>
            </a:r>
          </a:p>
        </p:txBody>
      </p:sp>
      <p:sp>
        <p:nvSpPr>
          <p:cNvPr id="71" name="Google Shape;71;p15"/>
          <p:cNvSpPr txBox="1"/>
          <p:nvPr/>
        </p:nvSpPr>
        <p:spPr>
          <a:xfrm>
            <a:off x="127220" y="685897"/>
            <a:ext cx="4767422" cy="2185183"/>
          </a:xfrm>
          <a:prstGeom prst="rect">
            <a:avLst/>
          </a:prstGeom>
          <a:noFill/>
          <a:ln>
            <a:noFill/>
          </a:ln>
        </p:spPr>
        <p:txBody>
          <a:bodyPr spcFirstLastPara="1" wrap="square" lIns="91425" tIns="91425" rIns="91425" bIns="91425" anchor="t" anchorCtr="0">
            <a:spAutoFit/>
          </a:bodyPr>
          <a:lstStyle/>
          <a:p>
            <a:pPr marL="268288" lvl="2" indent="-268288" algn="just">
              <a:buFont typeface="+mj-lt"/>
              <a:buAutoNum type="arabicPeriod" startAt="2"/>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DHCP offer message</a:t>
            </a: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Also the server has provided the offered IP address 192.16.32.51 and lease time of 72 hours(after this time the entry of host will be erased from the server automatically).</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Also the client identifier is PC MAC address (08002B2EAF2A) for all the messages. </a:t>
            </a:r>
          </a:p>
        </p:txBody>
      </p:sp>
      <p:pic>
        <p:nvPicPr>
          <p:cNvPr id="3074" name="Picture 2">
            <a:extLst>
              <a:ext uri="{FF2B5EF4-FFF2-40B4-BE49-F238E27FC236}">
                <a16:creationId xmlns:a16="http://schemas.microsoft.com/office/drawing/2014/main" id="{1EC6C357-83D6-BFDB-E309-D0F1A09A4F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27" r="10764" b="11147"/>
          <a:stretch/>
        </p:blipFill>
        <p:spPr bwMode="auto">
          <a:xfrm>
            <a:off x="4894841" y="1070948"/>
            <a:ext cx="4248960" cy="3516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6426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DHCP</a:t>
            </a:r>
          </a:p>
        </p:txBody>
      </p:sp>
      <p:sp>
        <p:nvSpPr>
          <p:cNvPr id="71" name="Google Shape;71;p15"/>
          <p:cNvSpPr txBox="1"/>
          <p:nvPr/>
        </p:nvSpPr>
        <p:spPr>
          <a:xfrm>
            <a:off x="127220" y="685897"/>
            <a:ext cx="4444779" cy="3908732"/>
          </a:xfrm>
          <a:prstGeom prst="rect">
            <a:avLst/>
          </a:prstGeom>
          <a:noFill/>
          <a:ln>
            <a:noFill/>
          </a:ln>
        </p:spPr>
        <p:txBody>
          <a:bodyPr spcFirstLastPara="1" wrap="square" lIns="91425" tIns="91425" rIns="91425" bIns="91425" anchor="t" anchorCtr="0">
            <a:spAutoFit/>
          </a:bodyPr>
          <a:lstStyle/>
          <a:p>
            <a:pPr marL="342900" lvl="2" indent="-342900" algn="just">
              <a:buFont typeface="+mj-lt"/>
              <a:buAutoNum type="arabicPeriod" startAt="3"/>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DHCP request message</a:t>
            </a: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When a client receives a offer message, it responds by broadcasting a DHCP request message.</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The client will produce a complimentary ARP in order to find if there is any other host present in the network with same IP address.</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If there is no reply by other host, then there is no host with same IP configuration in the network and the message is broadcasted to server showing the acceptance of IP address.</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A Client ID is also added in this message. </a:t>
            </a:r>
          </a:p>
        </p:txBody>
      </p:sp>
      <p:pic>
        <p:nvPicPr>
          <p:cNvPr id="2" name="Picture 1">
            <a:extLst>
              <a:ext uri="{FF2B5EF4-FFF2-40B4-BE49-F238E27FC236}">
                <a16:creationId xmlns:a16="http://schemas.microsoft.com/office/drawing/2014/main" id="{EE8744C8-730B-720C-DF59-033950102235}"/>
              </a:ext>
            </a:extLst>
          </p:cNvPr>
          <p:cNvPicPr>
            <a:picLocks noChangeAspect="1"/>
          </p:cNvPicPr>
          <p:nvPr/>
        </p:nvPicPr>
        <p:blipFill rotWithShape="1">
          <a:blip r:embed="rId6"/>
          <a:srcRect l="4133" r="7197" b="10596"/>
          <a:stretch/>
        </p:blipFill>
        <p:spPr>
          <a:xfrm>
            <a:off x="4580455" y="1060627"/>
            <a:ext cx="4436325" cy="3438802"/>
          </a:xfrm>
          <a:prstGeom prst="rect">
            <a:avLst/>
          </a:prstGeom>
        </p:spPr>
      </p:pic>
    </p:spTree>
    <p:extLst>
      <p:ext uri="{BB962C8B-B14F-4D97-AF65-F5344CB8AC3E}">
        <p14:creationId xmlns:p14="http://schemas.microsoft.com/office/powerpoint/2010/main" val="32476041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DHCP</a:t>
            </a:r>
          </a:p>
        </p:txBody>
      </p:sp>
      <p:sp>
        <p:nvSpPr>
          <p:cNvPr id="71" name="Google Shape;71;p15"/>
          <p:cNvSpPr txBox="1"/>
          <p:nvPr/>
        </p:nvSpPr>
        <p:spPr>
          <a:xfrm>
            <a:off x="127220" y="685897"/>
            <a:ext cx="4444779" cy="4401175"/>
          </a:xfrm>
          <a:prstGeom prst="rect">
            <a:avLst/>
          </a:prstGeom>
          <a:noFill/>
          <a:ln>
            <a:noFill/>
          </a:ln>
        </p:spPr>
        <p:txBody>
          <a:bodyPr spcFirstLastPara="1" wrap="square" lIns="91425" tIns="91425" rIns="91425" bIns="91425" anchor="t" anchorCtr="0">
            <a:spAutoFit/>
          </a:bodyPr>
          <a:lstStyle/>
          <a:p>
            <a:pPr marL="342900" lvl="2" indent="-342900" algn="just">
              <a:buFont typeface="+mj-lt"/>
              <a:buAutoNum type="arabicPeriod" startAt="3"/>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DHCP request message</a:t>
            </a: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Now, the request message is broadcast by the client PC therefore source IP address is 0.0.0.0(as the client has no IP right now) and destination IP address is 255.255.255.255 (broadcast IP address) and source MAC address is 08002B2EAF2A (PC MAC address) and destination MAC address is FFFFFFFFFFFF. </a:t>
            </a:r>
          </a:p>
          <a:p>
            <a:pPr marL="285750" lvl="2" indent="-285750" algn="just">
              <a:buFont typeface="Arial" panose="020B0604020202020204" pitchFamily="34" charset="0"/>
              <a:buChar char="•"/>
            </a:pP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Note – This message is broadcast after the ARP request broadcast by the PC to find out whether any other host is not using that offered IP. If there is no reply, then the client host broadcast the DHCP request message for the server showing the acceptance of IP address and Other TCP/IP Configuration. </a:t>
            </a:r>
          </a:p>
        </p:txBody>
      </p:sp>
      <p:pic>
        <p:nvPicPr>
          <p:cNvPr id="2" name="Picture 1">
            <a:extLst>
              <a:ext uri="{FF2B5EF4-FFF2-40B4-BE49-F238E27FC236}">
                <a16:creationId xmlns:a16="http://schemas.microsoft.com/office/drawing/2014/main" id="{EE8744C8-730B-720C-DF59-033950102235}"/>
              </a:ext>
            </a:extLst>
          </p:cNvPr>
          <p:cNvPicPr>
            <a:picLocks noChangeAspect="1"/>
          </p:cNvPicPr>
          <p:nvPr/>
        </p:nvPicPr>
        <p:blipFill rotWithShape="1">
          <a:blip r:embed="rId6"/>
          <a:srcRect l="4133" r="7197" b="10596"/>
          <a:stretch/>
        </p:blipFill>
        <p:spPr>
          <a:xfrm>
            <a:off x="4580455" y="1060627"/>
            <a:ext cx="4436325" cy="3438802"/>
          </a:xfrm>
          <a:prstGeom prst="rect">
            <a:avLst/>
          </a:prstGeom>
        </p:spPr>
      </p:pic>
    </p:spTree>
    <p:extLst>
      <p:ext uri="{BB962C8B-B14F-4D97-AF65-F5344CB8AC3E}">
        <p14:creationId xmlns:p14="http://schemas.microsoft.com/office/powerpoint/2010/main" val="4257913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World Wide Web</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6868"/>
            <a:ext cx="6225871" cy="4385786"/>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800" b="1" dirty="0">
                <a:solidFill>
                  <a:schemeClr val="tx1"/>
                </a:solidFill>
                <a:latin typeface="Cambria" panose="02040503050406030204" pitchFamily="18" charset="0"/>
                <a:ea typeface="Cambria" panose="02040503050406030204" pitchFamily="18" charset="0"/>
                <a:cs typeface="Proxima Nova"/>
                <a:sym typeface="Proxima Nova"/>
              </a:rPr>
              <a:t>HTML</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HTML is a standard markup language which is used for creating web pages.</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It describes the structure of web pages through HTML elements or tags.</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These tags are used to organize the pieces of content such as 'heading,' 'paragraph,' 'table,' 'Image,' and more.</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You don't see HTML tags when you open a webpage as browsers don't display the tags and use them only to render the content of a web page.</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In simple words, HTML is used to display text, images, and other resources through a Web browser.</a:t>
            </a:r>
          </a:p>
        </p:txBody>
      </p:sp>
      <p:pic>
        <p:nvPicPr>
          <p:cNvPr id="1026" name="Picture 2" descr="What is World Wide Web">
            <a:extLst>
              <a:ext uri="{FF2B5EF4-FFF2-40B4-BE49-F238E27FC236}">
                <a16:creationId xmlns:a16="http://schemas.microsoft.com/office/drawing/2014/main" id="{80EC368F-FFE6-A97F-18C6-DF21BA2EB9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8520" y="1091855"/>
            <a:ext cx="2324100"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1372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DHCP</a:t>
            </a:r>
          </a:p>
        </p:txBody>
      </p:sp>
      <p:sp>
        <p:nvSpPr>
          <p:cNvPr id="71" name="Google Shape;71;p15"/>
          <p:cNvSpPr txBox="1"/>
          <p:nvPr/>
        </p:nvSpPr>
        <p:spPr>
          <a:xfrm>
            <a:off x="127220" y="685897"/>
            <a:ext cx="4444779" cy="4462730"/>
          </a:xfrm>
          <a:prstGeom prst="rect">
            <a:avLst/>
          </a:prstGeom>
          <a:noFill/>
          <a:ln>
            <a:noFill/>
          </a:ln>
        </p:spPr>
        <p:txBody>
          <a:bodyPr spcFirstLastPara="1" wrap="square" lIns="91425" tIns="91425" rIns="91425" bIns="91425" anchor="t" anchorCtr="0">
            <a:spAutoFit/>
          </a:bodyPr>
          <a:lstStyle/>
          <a:p>
            <a:pPr marL="342900" lvl="2" indent="-342900" algn="just">
              <a:buFont typeface="+mj-lt"/>
              <a:buAutoNum type="arabicPeriod" startAt="4"/>
            </a:pPr>
            <a:r>
              <a:rPr lang="en-US" sz="1800" b="1" dirty="0">
                <a:solidFill>
                  <a:schemeClr val="tx1"/>
                </a:solidFill>
                <a:latin typeface="Cambria" panose="02040503050406030204" pitchFamily="18" charset="0"/>
                <a:ea typeface="Cambria" panose="02040503050406030204" pitchFamily="18" charset="0"/>
                <a:cs typeface="Proxima Nova"/>
                <a:sym typeface="Proxima Nova"/>
              </a:rPr>
              <a:t>DHCP acknowledgement message</a:t>
            </a:r>
            <a:endParaRPr lang="en-US" sz="16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In response to the request message received, the server will make an entry with specified client ID and bind the IP address offered with lease time. Now, the client will have the IP address provided by server.</a:t>
            </a:r>
          </a:p>
          <a:p>
            <a:pPr marL="285750" lvl="2" indent="-285750" algn="just">
              <a:buFont typeface="Arial" panose="020B0604020202020204" pitchFamily="34" charset="0"/>
              <a:buChar char="•"/>
            </a:pPr>
            <a:endParaRPr lang="en-US" sz="10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Now the server will make an entry of the client host with the offered IP address and lease time.</a:t>
            </a:r>
          </a:p>
          <a:p>
            <a:pPr marL="285750" lvl="2" indent="-285750" algn="just">
              <a:buFont typeface="Arial" panose="020B0604020202020204" pitchFamily="34" charset="0"/>
              <a:buChar char="•"/>
            </a:pPr>
            <a:endParaRPr lang="en-US" sz="10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Proxima Nova"/>
                <a:sym typeface="Proxima Nova"/>
              </a:rPr>
              <a:t>This IP address will not be provided by server to any other host. The destination MAC address is FFFFFFFFFFFF and the destination IP address is 255.255.255.255 and the source IP address is 172.16.32.12 and the source MAC address is 00AA00123456 (server MAC address). </a:t>
            </a:r>
          </a:p>
        </p:txBody>
      </p:sp>
      <p:pic>
        <p:nvPicPr>
          <p:cNvPr id="3" name="Picture 2">
            <a:extLst>
              <a:ext uri="{FF2B5EF4-FFF2-40B4-BE49-F238E27FC236}">
                <a16:creationId xmlns:a16="http://schemas.microsoft.com/office/drawing/2014/main" id="{CFA0EF84-BE68-4213-A41D-38E2D967FC8D}"/>
              </a:ext>
            </a:extLst>
          </p:cNvPr>
          <p:cNvPicPr>
            <a:picLocks noChangeAspect="1"/>
          </p:cNvPicPr>
          <p:nvPr/>
        </p:nvPicPr>
        <p:blipFill rotWithShape="1">
          <a:blip r:embed="rId6"/>
          <a:srcRect l="3915" r="9765" b="11331"/>
          <a:stretch/>
        </p:blipFill>
        <p:spPr>
          <a:xfrm>
            <a:off x="4580455" y="871084"/>
            <a:ext cx="4390571" cy="3504974"/>
          </a:xfrm>
          <a:prstGeom prst="rect">
            <a:avLst/>
          </a:prstGeom>
        </p:spPr>
      </p:pic>
    </p:spTree>
    <p:extLst>
      <p:ext uri="{BB962C8B-B14F-4D97-AF65-F5344CB8AC3E}">
        <p14:creationId xmlns:p14="http://schemas.microsoft.com/office/powerpoint/2010/main" val="18274084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DHCP</a:t>
            </a:r>
          </a:p>
        </p:txBody>
      </p:sp>
      <p:sp>
        <p:nvSpPr>
          <p:cNvPr id="71" name="Google Shape;71;p15"/>
          <p:cNvSpPr txBox="1"/>
          <p:nvPr/>
        </p:nvSpPr>
        <p:spPr>
          <a:xfrm>
            <a:off x="127220" y="685897"/>
            <a:ext cx="8922437" cy="4516591"/>
          </a:xfrm>
          <a:prstGeom prst="rect">
            <a:avLst/>
          </a:prstGeom>
          <a:noFill/>
          <a:ln>
            <a:noFill/>
          </a:ln>
        </p:spPr>
        <p:txBody>
          <a:bodyPr spcFirstLastPara="1" wrap="square" lIns="91425" tIns="91425" rIns="91425" bIns="91425" anchor="t" anchorCtr="0">
            <a:spAutoFit/>
          </a:bodyPr>
          <a:lstStyle/>
          <a:p>
            <a:pPr marL="342900" lvl="2" indent="-342900" algn="just">
              <a:buFont typeface="+mj-lt"/>
              <a:buAutoNum type="arabicPeriod" startAt="4"/>
            </a:pPr>
            <a:r>
              <a:rPr lang="en-US" sz="1700" b="1" dirty="0">
                <a:solidFill>
                  <a:schemeClr val="tx1"/>
                </a:solidFill>
                <a:latin typeface="Cambria" panose="02040503050406030204" pitchFamily="18" charset="0"/>
                <a:ea typeface="Cambria" panose="02040503050406030204" pitchFamily="18" charset="0"/>
                <a:cs typeface="Proxima Nova"/>
                <a:sym typeface="Proxima Nova"/>
              </a:rPr>
              <a:t>DHCP acknowledgement message</a:t>
            </a:r>
            <a:endParaRPr lang="en-US" sz="170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550" b="1" dirty="0">
                <a:solidFill>
                  <a:schemeClr val="tx1"/>
                </a:solidFill>
                <a:latin typeface="Cambria" panose="02040503050406030204" pitchFamily="18" charset="0"/>
                <a:ea typeface="Cambria" panose="02040503050406030204" pitchFamily="18" charset="0"/>
                <a:cs typeface="Proxima Nova"/>
                <a:sym typeface="Proxima Nova"/>
              </a:rPr>
              <a:t>DHCP negative acknowledgement message – </a:t>
            </a:r>
            <a:r>
              <a:rPr lang="en-US" sz="1550" dirty="0">
                <a:solidFill>
                  <a:schemeClr val="tx1"/>
                </a:solidFill>
                <a:latin typeface="Cambria" panose="02040503050406030204" pitchFamily="18" charset="0"/>
                <a:ea typeface="Cambria" panose="02040503050406030204" pitchFamily="18" charset="0"/>
                <a:cs typeface="Proxima Nova"/>
                <a:sym typeface="Proxima Nova"/>
              </a:rPr>
              <a:t>Whenever a DHCP server receives a request for IP address that is invalid according to the scopes that is configured with, it send </a:t>
            </a:r>
            <a:r>
              <a:rPr lang="en-US" sz="155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DHCP </a:t>
            </a:r>
            <a:r>
              <a:rPr lang="en-US" sz="1550" i="1" dirty="0" err="1">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Nak</a:t>
            </a:r>
            <a:r>
              <a:rPr lang="en-US" sz="1550" i="1" dirty="0">
                <a:solidFill>
                  <a:schemeClr val="tx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Proxima Nova"/>
                <a:sym typeface="Proxima Nova"/>
              </a:rPr>
              <a:t> </a:t>
            </a:r>
            <a:r>
              <a:rPr lang="en-US" sz="1550" dirty="0">
                <a:solidFill>
                  <a:schemeClr val="tx1"/>
                </a:solidFill>
                <a:latin typeface="Cambria" panose="02040503050406030204" pitchFamily="18" charset="0"/>
                <a:ea typeface="Cambria" panose="02040503050406030204" pitchFamily="18" charset="0"/>
                <a:cs typeface="Proxima Nova"/>
                <a:sym typeface="Proxima Nova"/>
              </a:rPr>
              <a:t>message to client. </a:t>
            </a:r>
            <a:r>
              <a:rPr lang="en-US" sz="1550" dirty="0" err="1">
                <a:solidFill>
                  <a:schemeClr val="tx1"/>
                </a:solidFill>
                <a:latin typeface="Cambria" panose="02040503050406030204" pitchFamily="18" charset="0"/>
                <a:ea typeface="Cambria" panose="02040503050406030204" pitchFamily="18" charset="0"/>
                <a:cs typeface="Proxima Nova"/>
                <a:sym typeface="Proxima Nova"/>
              </a:rPr>
              <a:t>Eg</a:t>
            </a:r>
            <a:r>
              <a:rPr lang="en-US" sz="1550" dirty="0">
                <a:solidFill>
                  <a:schemeClr val="tx1"/>
                </a:solidFill>
                <a:latin typeface="Cambria" panose="02040503050406030204" pitchFamily="18" charset="0"/>
                <a:ea typeface="Cambria" panose="02040503050406030204" pitchFamily="18" charset="0"/>
                <a:cs typeface="Proxima Nova"/>
                <a:sym typeface="Proxima Nova"/>
              </a:rPr>
              <a:t>-when the server has no IP address unused or the pool is empty, then this message is sent by the server to client. (Server to client)</a:t>
            </a:r>
          </a:p>
          <a:p>
            <a:pPr marL="285750" lvl="2" indent="-285750" algn="just">
              <a:buFont typeface="Arial" panose="020B0604020202020204" pitchFamily="34" charset="0"/>
              <a:buChar char="•"/>
            </a:pPr>
            <a:endParaRPr lang="en-US" sz="155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550" b="1" dirty="0">
                <a:solidFill>
                  <a:schemeClr val="tx1"/>
                </a:solidFill>
                <a:latin typeface="Cambria" panose="02040503050406030204" pitchFamily="18" charset="0"/>
                <a:ea typeface="Cambria" panose="02040503050406030204" pitchFamily="18" charset="0"/>
                <a:cs typeface="Proxima Nova"/>
                <a:sym typeface="Proxima Nova"/>
              </a:rPr>
              <a:t>DHCP decline – </a:t>
            </a:r>
            <a:r>
              <a:rPr lang="en-US" sz="1550" dirty="0">
                <a:solidFill>
                  <a:schemeClr val="tx1"/>
                </a:solidFill>
                <a:latin typeface="Cambria" panose="02040503050406030204" pitchFamily="18" charset="0"/>
                <a:ea typeface="Cambria" panose="02040503050406030204" pitchFamily="18" charset="0"/>
                <a:cs typeface="Proxima Nova"/>
                <a:sym typeface="Proxima Nova"/>
              </a:rPr>
              <a:t>If DHCP client determines the offered configuration parameters are different or invalid, it sends DHCP decline message to the server .When there is a reply to the complimentary ARP by any host to the client, the client sends DHCP decline message to the server showing the offered IP address is already in use. (Client to server)</a:t>
            </a:r>
          </a:p>
          <a:p>
            <a:pPr marL="285750" lvl="2" indent="-285750" algn="just">
              <a:buFont typeface="Arial" panose="020B0604020202020204" pitchFamily="34" charset="0"/>
              <a:buChar char="•"/>
            </a:pPr>
            <a:endParaRPr lang="en-US" sz="155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550" b="1" dirty="0">
                <a:solidFill>
                  <a:schemeClr val="tx1"/>
                </a:solidFill>
                <a:latin typeface="Cambria" panose="02040503050406030204" pitchFamily="18" charset="0"/>
                <a:ea typeface="Cambria" panose="02040503050406030204" pitchFamily="18" charset="0"/>
                <a:cs typeface="Proxima Nova"/>
                <a:sym typeface="Proxima Nova"/>
              </a:rPr>
              <a:t>DHCP release – </a:t>
            </a:r>
            <a:r>
              <a:rPr lang="en-US" sz="1550" dirty="0">
                <a:solidFill>
                  <a:schemeClr val="tx1"/>
                </a:solidFill>
                <a:latin typeface="Cambria" panose="02040503050406030204" pitchFamily="18" charset="0"/>
                <a:ea typeface="Cambria" panose="02040503050406030204" pitchFamily="18" charset="0"/>
                <a:cs typeface="Proxima Nova"/>
                <a:sym typeface="Proxima Nova"/>
              </a:rPr>
              <a:t>A DHCP client sends DHCP release packet to server to release IP address and cancel any remaining lease time. (Client to server)</a:t>
            </a:r>
          </a:p>
          <a:p>
            <a:pPr marL="285750" lvl="2" indent="-285750" algn="just">
              <a:buFont typeface="Arial" panose="020B0604020202020204" pitchFamily="34" charset="0"/>
              <a:buChar char="•"/>
            </a:pPr>
            <a:endParaRPr lang="en-US" sz="1550" dirty="0">
              <a:solidFill>
                <a:schemeClr val="tx1"/>
              </a:solidFill>
              <a:latin typeface="Cambria" panose="02040503050406030204" pitchFamily="18" charset="0"/>
              <a:ea typeface="Cambria" panose="02040503050406030204" pitchFamily="18" charset="0"/>
              <a:cs typeface="Proxima Nova"/>
              <a:sym typeface="Proxima Nova"/>
            </a:endParaRPr>
          </a:p>
          <a:p>
            <a:pPr marL="285750" lvl="2" indent="-285750" algn="just">
              <a:buFont typeface="Arial" panose="020B0604020202020204" pitchFamily="34" charset="0"/>
              <a:buChar char="•"/>
            </a:pPr>
            <a:r>
              <a:rPr lang="en-US" sz="1550" b="1" dirty="0">
                <a:solidFill>
                  <a:schemeClr val="tx1"/>
                </a:solidFill>
                <a:latin typeface="Cambria" panose="02040503050406030204" pitchFamily="18" charset="0"/>
                <a:ea typeface="Cambria" panose="02040503050406030204" pitchFamily="18" charset="0"/>
                <a:cs typeface="Proxima Nova"/>
                <a:sym typeface="Proxima Nova"/>
              </a:rPr>
              <a:t>DHCP inform – </a:t>
            </a:r>
            <a:r>
              <a:rPr lang="en-US" sz="1550" dirty="0">
                <a:solidFill>
                  <a:schemeClr val="tx1"/>
                </a:solidFill>
                <a:latin typeface="Cambria" panose="02040503050406030204" pitchFamily="18" charset="0"/>
                <a:ea typeface="Cambria" panose="02040503050406030204" pitchFamily="18" charset="0"/>
                <a:cs typeface="Proxima Nova"/>
                <a:sym typeface="Proxima Nova"/>
              </a:rPr>
              <a:t>If a client address has obtained IP address manually then the client uses a DHCP inform to obtain other local configuration parameters. In reply to the </a:t>
            </a:r>
            <a:r>
              <a:rPr lang="en-US" sz="1550" dirty="0" err="1">
                <a:solidFill>
                  <a:schemeClr val="tx1"/>
                </a:solidFill>
                <a:latin typeface="Cambria" panose="02040503050406030204" pitchFamily="18" charset="0"/>
                <a:ea typeface="Cambria" panose="02040503050406030204" pitchFamily="18" charset="0"/>
                <a:cs typeface="Proxima Nova"/>
                <a:sym typeface="Proxima Nova"/>
              </a:rPr>
              <a:t>dhcp</a:t>
            </a:r>
            <a:r>
              <a:rPr lang="en-US" sz="1550" dirty="0">
                <a:solidFill>
                  <a:schemeClr val="tx1"/>
                </a:solidFill>
                <a:latin typeface="Cambria" panose="02040503050406030204" pitchFamily="18" charset="0"/>
                <a:ea typeface="Cambria" panose="02040503050406030204" pitchFamily="18" charset="0"/>
                <a:cs typeface="Proxima Nova"/>
                <a:sym typeface="Proxima Nova"/>
              </a:rPr>
              <a:t> inform message, DHCP server generates DHCP ack message with local configuration suitable for the client without allocating a new IP address.</a:t>
            </a:r>
          </a:p>
        </p:txBody>
      </p:sp>
    </p:spTree>
    <p:extLst>
      <p:ext uri="{BB962C8B-B14F-4D97-AF65-F5344CB8AC3E}">
        <p14:creationId xmlns:p14="http://schemas.microsoft.com/office/powerpoint/2010/main" val="23123709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7"/>
          <p:cNvPicPr preferRelativeResize="0"/>
          <p:nvPr/>
        </p:nvPicPr>
        <p:blipFill>
          <a:blip r:embed="rId3">
            <a:alphaModFix/>
          </a:blip>
          <a:stretch>
            <a:fillRect/>
          </a:stretch>
        </p:blipFill>
        <p:spPr>
          <a:xfrm>
            <a:off x="0" y="0"/>
            <a:ext cx="9144000" cy="5139333"/>
          </a:xfrm>
          <a:prstGeom prst="rect">
            <a:avLst/>
          </a:prstGeom>
          <a:noFill/>
          <a:ln>
            <a:noFill/>
          </a:ln>
        </p:spPr>
      </p:pic>
      <p:pic>
        <p:nvPicPr>
          <p:cNvPr id="233" name="Google Shape;233;p27"/>
          <p:cNvPicPr preferRelativeResize="0"/>
          <p:nvPr/>
        </p:nvPicPr>
        <p:blipFill>
          <a:blip r:embed="rId4">
            <a:alphaModFix/>
          </a:blip>
          <a:stretch>
            <a:fillRect/>
          </a:stretch>
        </p:blipFill>
        <p:spPr>
          <a:xfrm>
            <a:off x="4763" y="4750"/>
            <a:ext cx="9134475" cy="5133975"/>
          </a:xfrm>
          <a:prstGeom prst="rect">
            <a:avLst/>
          </a:prstGeom>
          <a:noFill/>
          <a:ln>
            <a:noFill/>
          </a:ln>
        </p:spPr>
      </p:pic>
      <p:pic>
        <p:nvPicPr>
          <p:cNvPr id="238" name="Google Shape;238;p27"/>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2" name="TextBox 1">
            <a:extLst>
              <a:ext uri="{FF2B5EF4-FFF2-40B4-BE49-F238E27FC236}">
                <a16:creationId xmlns:a16="http://schemas.microsoft.com/office/drawing/2014/main" id="{0681B4C3-A655-3DF8-0C46-F4245930F0CF}"/>
              </a:ext>
            </a:extLst>
          </p:cNvPr>
          <p:cNvSpPr txBox="1"/>
          <p:nvPr/>
        </p:nvSpPr>
        <p:spPr>
          <a:xfrm rot="20350206">
            <a:off x="5253926" y="2154265"/>
            <a:ext cx="1425844" cy="1077218"/>
          </a:xfrm>
          <a:prstGeom prst="rect">
            <a:avLst/>
          </a:prstGeom>
          <a:noFill/>
        </p:spPr>
        <p:txBody>
          <a:bodyPr wrap="square" rtlCol="0">
            <a:spAutoFit/>
          </a:bodyPr>
          <a:lstStyle/>
          <a:p>
            <a:pPr algn="ctr"/>
            <a:r>
              <a:rPr lang="en-IN" sz="3200" b="1" dirty="0">
                <a:solidFill>
                  <a:srgbClr val="00B0F0"/>
                </a:solidFill>
                <a:latin typeface="Comic Sans MS" panose="030F0702030302020204" pitchFamily="66" charset="0"/>
              </a:rPr>
              <a:t>Thank</a:t>
            </a:r>
          </a:p>
          <a:p>
            <a:pPr algn="ctr"/>
            <a:r>
              <a:rPr lang="en-IN" sz="3200" b="1" dirty="0">
                <a:solidFill>
                  <a:srgbClr val="00B0F0"/>
                </a:solidFill>
                <a:latin typeface="Comic Sans MS" panose="030F0702030302020204" pitchFamily="66" charset="0"/>
              </a:rPr>
              <a:t>You</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Persistent HTTP vs Non-persistent HTTP</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pic>
        <p:nvPicPr>
          <p:cNvPr id="2" name="Picture 1">
            <a:extLst>
              <a:ext uri="{FF2B5EF4-FFF2-40B4-BE49-F238E27FC236}">
                <a16:creationId xmlns:a16="http://schemas.microsoft.com/office/drawing/2014/main" id="{75632EF1-7FFC-D566-FD3B-7AF822B4D195}"/>
              </a:ext>
            </a:extLst>
          </p:cNvPr>
          <p:cNvPicPr>
            <a:picLocks noChangeAspect="1"/>
          </p:cNvPicPr>
          <p:nvPr/>
        </p:nvPicPr>
        <p:blipFill>
          <a:blip r:embed="rId6"/>
          <a:stretch>
            <a:fillRect/>
          </a:stretch>
        </p:blipFill>
        <p:spPr>
          <a:xfrm>
            <a:off x="181211" y="779251"/>
            <a:ext cx="8774127" cy="3943188"/>
          </a:xfrm>
          <a:prstGeom prst="rect">
            <a:avLst/>
          </a:prstGeom>
        </p:spPr>
      </p:pic>
    </p:spTree>
    <p:extLst>
      <p:ext uri="{BB962C8B-B14F-4D97-AF65-F5344CB8AC3E}">
        <p14:creationId xmlns:p14="http://schemas.microsoft.com/office/powerpoint/2010/main" val="2922326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038" y="4750"/>
            <a:ext cx="9134475" cy="5133975"/>
          </a:xfrm>
          <a:prstGeom prst="rect">
            <a:avLst/>
          </a:prstGeom>
          <a:noFill/>
          <a:ln>
            <a:noFill/>
          </a:ln>
        </p:spPr>
      </p:pic>
      <p:pic>
        <p:nvPicPr>
          <p:cNvPr id="67" name="Google Shape;67;p15"/>
          <p:cNvPicPr preferRelativeResize="0"/>
          <p:nvPr/>
        </p:nvPicPr>
        <p:blipFill>
          <a:blip r:embed="rId4">
            <a:alphaModFix/>
          </a:blip>
          <a:stretch>
            <a:fillRect/>
          </a:stretch>
        </p:blipFill>
        <p:spPr>
          <a:xfrm>
            <a:off x="-7418" y="0"/>
            <a:ext cx="9151418" cy="5143500"/>
          </a:xfrm>
          <a:prstGeom prst="rect">
            <a:avLst/>
          </a:prstGeom>
          <a:noFill/>
          <a:ln>
            <a:noFill/>
          </a:ln>
        </p:spPr>
      </p:pic>
      <p:pic>
        <p:nvPicPr>
          <p:cNvPr id="68" name="Google Shape;68;p15"/>
          <p:cNvPicPr preferRelativeResize="0"/>
          <p:nvPr/>
        </p:nvPicPr>
        <p:blipFill>
          <a:blip r:embed="rId5">
            <a:alphaModFix/>
          </a:blip>
          <a:stretch>
            <a:fillRect/>
          </a:stretch>
        </p:blipFill>
        <p:spPr>
          <a:xfrm>
            <a:off x="7363438" y="148588"/>
            <a:ext cx="1495425" cy="371475"/>
          </a:xfrm>
          <a:prstGeom prst="rect">
            <a:avLst/>
          </a:prstGeom>
          <a:noFill/>
          <a:ln>
            <a:noFill/>
          </a:ln>
        </p:spPr>
      </p:pic>
      <p:sp>
        <p:nvSpPr>
          <p:cNvPr id="69" name="Google Shape;69;p15"/>
          <p:cNvSpPr txBox="1"/>
          <p:nvPr/>
        </p:nvSpPr>
        <p:spPr>
          <a:xfrm>
            <a:off x="184936" y="95413"/>
            <a:ext cx="7200000" cy="540000"/>
          </a:xfrm>
          <a:prstGeom prst="rect">
            <a:avLst/>
          </a:prstGeom>
          <a:noFill/>
          <a:ln>
            <a:noFill/>
          </a:ln>
        </p:spPr>
        <p:txBody>
          <a:bodyPr spcFirstLastPara="1" wrap="square" lIns="91425" tIns="91425" rIns="91425" bIns="91425" anchor="t" anchorCtr="0">
            <a:spAutoFit/>
          </a:bodyPr>
          <a:lstStyle/>
          <a:p>
            <a:pPr lvl="0"/>
            <a:r>
              <a:rPr lang="en-US" sz="2300" dirty="0">
                <a:solidFill>
                  <a:srgbClr val="00A4B6"/>
                </a:solidFill>
                <a:latin typeface="Cambria" panose="02040503050406030204" pitchFamily="18" charset="0"/>
                <a:ea typeface="Cambria" panose="02040503050406030204" pitchFamily="18" charset="0"/>
                <a:cs typeface="Proxima Nova"/>
                <a:sym typeface="Proxima Nova"/>
              </a:rPr>
              <a:t>World Wide Web</a:t>
            </a:r>
            <a:endParaRPr sz="2300" dirty="0">
              <a:solidFill>
                <a:srgbClr val="00A4B6"/>
              </a:solidFill>
              <a:latin typeface="Cambria" panose="02040503050406030204" pitchFamily="18" charset="0"/>
              <a:ea typeface="Cambria" panose="02040503050406030204" pitchFamily="18" charset="0"/>
              <a:cs typeface="Proxima Nova"/>
              <a:sym typeface="Proxima Nova"/>
            </a:endParaRPr>
          </a:p>
        </p:txBody>
      </p:sp>
      <p:sp>
        <p:nvSpPr>
          <p:cNvPr id="71" name="Google Shape;71;p15"/>
          <p:cNvSpPr txBox="1"/>
          <p:nvPr/>
        </p:nvSpPr>
        <p:spPr>
          <a:xfrm>
            <a:off x="127221" y="726868"/>
            <a:ext cx="8937266" cy="4124176"/>
          </a:xfrm>
          <a:prstGeom prst="rect">
            <a:avLst/>
          </a:prstGeom>
          <a:noFill/>
          <a:ln>
            <a:noFill/>
          </a:ln>
        </p:spPr>
        <p:txBody>
          <a:bodyPr spcFirstLastPara="1" wrap="square" lIns="91425" tIns="91425" rIns="91425" bIns="91425" anchor="t" anchorCtr="0">
            <a:spAutoFit/>
          </a:bodyPr>
          <a:lstStyle/>
          <a:p>
            <a:pPr marL="285750" lvl="2" indent="-285750" algn="just">
              <a:buFont typeface="Wingdings" panose="05000000000000000000" pitchFamily="2" charset="2"/>
              <a:buChar char="q"/>
            </a:pPr>
            <a:r>
              <a:rPr lang="en-IN" sz="1800" b="1" dirty="0">
                <a:solidFill>
                  <a:schemeClr val="tx1"/>
                </a:solidFill>
                <a:latin typeface="Cambria" panose="02040503050406030204" pitchFamily="18" charset="0"/>
                <a:ea typeface="Cambria" panose="02040503050406030204" pitchFamily="18" charset="0"/>
                <a:cs typeface="Proxima Nova"/>
                <a:sym typeface="Proxima Nova"/>
              </a:rPr>
              <a:t>Web Browsers</a:t>
            </a: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A web browser, which is commonly known as a browser, is a program that displays text, data, pictures, videos, animation, and more.</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It provides a software interface that allows you to click hyperlinked resources on the World Wide Web.</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When you double click the Browser icon installed on your computer to launch it, you get connected to the World Wide Web and can search Google or type a URL into the address bar.</a:t>
            </a:r>
          </a:p>
          <a:p>
            <a:pPr marL="271463" lvl="2" indent="-200025" algn="just">
              <a:buFont typeface="Arial" panose="020B0604020202020204" pitchFamily="34" charset="0"/>
              <a:buChar char="•"/>
            </a:pPr>
            <a:endParaRPr lang="en-US" sz="1700"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dirty="0">
                <a:latin typeface="Cambria" panose="02040503050406030204" pitchFamily="18" charset="0"/>
                <a:ea typeface="Cambria" panose="02040503050406030204" pitchFamily="18" charset="0"/>
              </a:rPr>
              <a:t>Today, they are more advanced; along with browsing you can use them for e-mailing, transferring multimedia files, using social media sites, and participating in online discussion groups and more.</a:t>
            </a:r>
          </a:p>
          <a:p>
            <a:pPr marL="271463" lvl="2" indent="-200025" algn="just">
              <a:buFont typeface="Arial" panose="020B0604020202020204" pitchFamily="34" charset="0"/>
              <a:buChar char="•"/>
            </a:pPr>
            <a:endParaRPr lang="en-US" sz="1700" b="1" dirty="0">
              <a:latin typeface="Cambria" panose="02040503050406030204" pitchFamily="18" charset="0"/>
              <a:ea typeface="Cambria" panose="02040503050406030204" pitchFamily="18" charset="0"/>
            </a:endParaRPr>
          </a:p>
          <a:p>
            <a:pPr marL="271463" lvl="2" indent="-200025" algn="just">
              <a:buFont typeface="Arial" panose="020B0604020202020204" pitchFamily="34" charset="0"/>
              <a:buChar char="•"/>
            </a:pPr>
            <a:r>
              <a:rPr lang="en-US" sz="1700" b="1" dirty="0">
                <a:latin typeface="Cambria" panose="02040503050406030204" pitchFamily="18" charset="0"/>
                <a:ea typeface="Cambria" panose="02040503050406030204" pitchFamily="18" charset="0"/>
              </a:rPr>
              <a:t>Examples:</a:t>
            </a:r>
          </a:p>
        </p:txBody>
      </p:sp>
      <p:pic>
        <p:nvPicPr>
          <p:cNvPr id="2050" name="Picture 2" descr="What is World Wide Web">
            <a:extLst>
              <a:ext uri="{FF2B5EF4-FFF2-40B4-BE49-F238E27FC236}">
                <a16:creationId xmlns:a16="http://schemas.microsoft.com/office/drawing/2014/main" id="{3DCB3156-A153-0C1A-9BE9-B31BBD9487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6348" y="4063117"/>
            <a:ext cx="3527861" cy="931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415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939"/>
</p:tagLst>
</file>

<file path=ppt/tags/tag2.xml><?xml version="1.0" encoding="utf-8"?>
<p:tagLst xmlns:a="http://schemas.openxmlformats.org/drawingml/2006/main" xmlns:r="http://schemas.openxmlformats.org/officeDocument/2006/relationships" xmlns:p="http://schemas.openxmlformats.org/presentationml/2006/main">
  <p:tag name="AS_UNIQUEID" val="939"/>
</p:tagLst>
</file>

<file path=ppt/tags/tag3.xml><?xml version="1.0" encoding="utf-8"?>
<p:tagLst xmlns:a="http://schemas.openxmlformats.org/drawingml/2006/main" xmlns:r="http://schemas.openxmlformats.org/officeDocument/2006/relationships" xmlns:p="http://schemas.openxmlformats.org/presentationml/2006/main">
  <p:tag name="AS_UNIQUEID" val="939"/>
</p:tagLst>
</file>

<file path=ppt/tags/tag4.xml><?xml version="1.0" encoding="utf-8"?>
<p:tagLst xmlns:a="http://schemas.openxmlformats.org/drawingml/2006/main" xmlns:r="http://schemas.openxmlformats.org/officeDocument/2006/relationships" xmlns:p="http://schemas.openxmlformats.org/presentationml/2006/main">
  <p:tag name="AS_UNIQUEID" val="1443"/>
</p:tagLst>
</file>

<file path=ppt/tags/tag5.xml><?xml version="1.0" encoding="utf-8"?>
<p:tagLst xmlns:a="http://schemas.openxmlformats.org/drawingml/2006/main" xmlns:r="http://schemas.openxmlformats.org/officeDocument/2006/relationships" xmlns:p="http://schemas.openxmlformats.org/presentationml/2006/main">
  <p:tag name="AS_UNIQUEID" val="1450"/>
</p:tagLst>
</file>

<file path=ppt/tags/tag6.xml><?xml version="1.0" encoding="utf-8"?>
<p:tagLst xmlns:a="http://schemas.openxmlformats.org/drawingml/2006/main" xmlns:r="http://schemas.openxmlformats.org/officeDocument/2006/relationships" xmlns:p="http://schemas.openxmlformats.org/presentationml/2006/main">
  <p:tag name="AS_UNIQUEID" val="145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3618</TotalTime>
  <Words>5750</Words>
  <Application>Microsoft Office PowerPoint</Application>
  <PresentationFormat>On-screen Show (16:9)</PresentationFormat>
  <Paragraphs>676</Paragraphs>
  <Slides>83</Slides>
  <Notes>80</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 Header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Name Resolver</vt:lpstr>
      <vt:lpstr>PowerPoint Presentation</vt:lpstr>
      <vt:lpstr>Name Resolver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Avsar Savaliya</cp:lastModifiedBy>
  <cp:revision>872</cp:revision>
  <dcterms:modified xsi:type="dcterms:W3CDTF">2023-05-31T07:26:43Z</dcterms:modified>
</cp:coreProperties>
</file>